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handoutMasterIdLst>
    <p:handoutMasterId r:id="rId23"/>
  </p:handoutMasterIdLst>
  <p:sldIdLst>
    <p:sldId id="371" r:id="rId2"/>
    <p:sldId id="361" r:id="rId3"/>
    <p:sldId id="372" r:id="rId4"/>
    <p:sldId id="362" r:id="rId5"/>
    <p:sldId id="317" r:id="rId6"/>
    <p:sldId id="342" r:id="rId7"/>
    <p:sldId id="373" r:id="rId8"/>
    <p:sldId id="374" r:id="rId9"/>
    <p:sldId id="375" r:id="rId10"/>
    <p:sldId id="376" r:id="rId11"/>
    <p:sldId id="369" r:id="rId12"/>
    <p:sldId id="364" r:id="rId13"/>
    <p:sldId id="365" r:id="rId14"/>
    <p:sldId id="349" r:id="rId15"/>
    <p:sldId id="350" r:id="rId16"/>
    <p:sldId id="357" r:id="rId17"/>
    <p:sldId id="366" r:id="rId18"/>
    <p:sldId id="367" r:id="rId19"/>
    <p:sldId id="368" r:id="rId20"/>
    <p:sldId id="370" r:id="rId21"/>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BF25"/>
    <a:srgbClr val="9494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Book Antiqua"/>
          <a:ea typeface="Book Antiqua"/>
          <a:cs typeface="Book Antiqu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DE6D2"/>
          </a:solidFill>
        </a:fill>
      </a:tcStyle>
    </a:wholeTbl>
    <a:band2H>
      <a:tcTxStyle/>
      <a:tcStyle>
        <a:tcBdr/>
        <a:fill>
          <a:solidFill>
            <a:srgbClr val="F6F3EA"/>
          </a:solidFill>
        </a:fill>
      </a:tcStyle>
    </a:band2H>
    <a:firstCol>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Book Antiqua"/>
          <a:ea typeface="Book Antiqua"/>
          <a:cs typeface="Book Antiqu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3E4EB"/>
          </a:solidFill>
        </a:fill>
      </a:tcStyle>
    </a:wholeTbl>
    <a:band2H>
      <a:tcTxStyle/>
      <a:tcStyle>
        <a:tcBdr/>
        <a:fill>
          <a:solidFill>
            <a:srgbClr val="EAF2F5"/>
          </a:solidFill>
        </a:fill>
      </a:tcStyle>
    </a:band2H>
    <a:firstCol>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Book Antiqua"/>
          <a:ea typeface="Book Antiqua"/>
          <a:cs typeface="Book Antiqu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D6E7"/>
          </a:solidFill>
        </a:fill>
      </a:tcStyle>
    </a:wholeTbl>
    <a:band2H>
      <a:tcTxStyle/>
      <a:tcStyle>
        <a:tcBdr/>
        <a:fill>
          <a:solidFill>
            <a:srgbClr val="F0EBF3"/>
          </a:solidFill>
        </a:fill>
      </a:tcStyle>
    </a:band2H>
    <a:firstCol>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Book Antiqua"/>
          <a:ea typeface="Book Antiqua"/>
          <a:cs typeface="Book Antiqu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Book Antiqua"/>
          <a:ea typeface="Book Antiqua"/>
          <a:cs typeface="Book Antiqu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Book Antiqua"/>
          <a:ea typeface="Book Antiqua"/>
          <a:cs typeface="Book Antiqua"/>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Book Antiqua"/>
          <a:ea typeface="Book Antiqua"/>
          <a:cs typeface="Book Antiqua"/>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Book Antiqua"/>
          <a:ea typeface="Book Antiqua"/>
          <a:cs typeface="Book Antiqu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Book Antiqua"/>
          <a:ea typeface="Book Antiqua"/>
          <a:cs typeface="Book Antiqu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8" autoAdjust="0"/>
    <p:restoredTop sz="90451" autoAdjust="0"/>
  </p:normalViewPr>
  <p:slideViewPr>
    <p:cSldViewPr snapToGrid="0" snapToObjects="1">
      <p:cViewPr varScale="1">
        <p:scale>
          <a:sx n="103" d="100"/>
          <a:sy n="103" d="100"/>
        </p:scale>
        <p:origin x="2000"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jeremyling:Documents:01%20TBF:Marketing%20&amp;%20Branding:Study:Injury%20Rates%20from%20various%20studi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dPt>
            <c:idx val="0"/>
            <c:bubble3D val="0"/>
            <c:extLst>
              <c:ext xmlns:c16="http://schemas.microsoft.com/office/drawing/2014/chart" uri="{C3380CC4-5D6E-409C-BE32-E72D297353CC}">
                <c16:uniqueId val="{00000001-256A-B74A-B039-F74C4DE319CC}"/>
              </c:ext>
            </c:extLst>
          </c:dPt>
          <c:dPt>
            <c:idx val="1"/>
            <c:bubble3D val="0"/>
            <c:extLst>
              <c:ext xmlns:c16="http://schemas.microsoft.com/office/drawing/2014/chart" uri="{C3380CC4-5D6E-409C-BE32-E72D297353CC}">
                <c16:uniqueId val="{00000003-256A-B74A-B039-F74C4DE319CC}"/>
              </c:ext>
            </c:extLst>
          </c:dPt>
          <c:dLbls>
            <c:dLbl>
              <c:idx val="0"/>
              <c:tx>
                <c:rich>
                  <a:bodyPr/>
                  <a:lstStyle/>
                  <a:p>
                    <a:r>
                      <a:rPr lang="en-US" b="0" i="0" dirty="0">
                        <a:solidFill>
                          <a:schemeClr val="bg1"/>
                        </a:solidFill>
                        <a:latin typeface="Franklin Gothic Book" panose="020B0503020102020204" pitchFamily="34" charset="0"/>
                      </a:rPr>
                      <a:t>Yes: 90%</a:t>
                    </a:r>
                    <a:endParaRPr lang="en-US" b="0" i="0" dirty="0">
                      <a:latin typeface="Franklin Gothic Book" panose="020B0503020102020204" pitchFamily="34" charset="0"/>
                    </a:endParaRPr>
                  </a:p>
                </c:rich>
              </c:tx>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56A-B74A-B039-F74C4DE319CC}"/>
                </c:ext>
              </c:extLst>
            </c:dLbl>
            <c:dLbl>
              <c:idx val="1"/>
              <c:tx>
                <c:rich>
                  <a:bodyPr/>
                  <a:lstStyle/>
                  <a:p>
                    <a:r>
                      <a:rPr lang="en-US" b="0" i="0" dirty="0">
                        <a:solidFill>
                          <a:schemeClr val="bg1"/>
                        </a:solidFill>
                        <a:latin typeface="Franklin Gothic Book" panose="020B0503020102020204" pitchFamily="34" charset="0"/>
                      </a:rPr>
                      <a:t>No:</a:t>
                    </a:r>
                    <a:r>
                      <a:rPr lang="en-US" b="0" i="0" baseline="0" dirty="0">
                        <a:solidFill>
                          <a:schemeClr val="bg1"/>
                        </a:solidFill>
                        <a:latin typeface="Franklin Gothic Book" panose="020B0503020102020204" pitchFamily="34" charset="0"/>
                      </a:rPr>
                      <a:t> </a:t>
                    </a:r>
                    <a:r>
                      <a:rPr lang="en-US" b="0" i="0" dirty="0">
                        <a:solidFill>
                          <a:schemeClr val="bg1"/>
                        </a:solidFill>
                        <a:latin typeface="Franklin Gothic Book" panose="020B0503020102020204" pitchFamily="34" charset="0"/>
                      </a:rPr>
                      <a:t>10%</a:t>
                    </a:r>
                    <a:endParaRPr lang="en-US" b="0" i="0" dirty="0">
                      <a:latin typeface="Franklin Gothic Book" panose="020B0503020102020204" pitchFamily="34" charset="0"/>
                    </a:endParaRPr>
                  </a:p>
                </c:rich>
              </c:tx>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56A-B74A-B039-F74C4DE319CC}"/>
                </c:ext>
              </c:extLst>
            </c:dLbl>
            <c:spPr>
              <a:noFill/>
              <a:ln>
                <a:noFill/>
              </a:ln>
              <a:effectLst/>
            </c:spPr>
            <c:txPr>
              <a:bodyPr/>
              <a:lstStyle/>
              <a:p>
                <a:pPr>
                  <a:defRPr b="1">
                    <a:solidFill>
                      <a:schemeClr val="bg1"/>
                    </a:solidFill>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Sheet1!$A$4:$A$5</c:f>
              <c:strCache>
                <c:ptCount val="2"/>
                <c:pt idx="0">
                  <c:v>Yes</c:v>
                </c:pt>
                <c:pt idx="1">
                  <c:v>No</c:v>
                </c:pt>
              </c:strCache>
            </c:strRef>
          </c:cat>
          <c:val>
            <c:numRef>
              <c:f>Sheet1!$B$4:$B$5</c:f>
              <c:numCache>
                <c:formatCode>0%</c:formatCode>
                <c:ptCount val="2"/>
                <c:pt idx="0">
                  <c:v>0.9</c:v>
                </c:pt>
                <c:pt idx="1">
                  <c:v>0.1</c:v>
                </c:pt>
              </c:numCache>
            </c:numRef>
          </c:val>
          <c:extLst>
            <c:ext xmlns:c16="http://schemas.microsoft.com/office/drawing/2014/chart" uri="{C3380CC4-5D6E-409C-BE32-E72D297353CC}">
              <c16:uniqueId val="{00000004-256A-B74A-B039-F74C4DE319CC}"/>
            </c:ext>
          </c:extLst>
        </c:ser>
        <c:dLbls>
          <c:showLegendKey val="0"/>
          <c:showVal val="0"/>
          <c:showCatName val="0"/>
          <c:showSerName val="0"/>
          <c:showPercent val="0"/>
          <c:showBubbleSize val="0"/>
          <c:showLeaderLines val="1"/>
        </c:dLbls>
      </c:pie3DChart>
    </c:plotArea>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30"/>
      <c:rotY val="0"/>
      <c:rAngAx val="0"/>
    </c:view3D>
    <c:floor>
      <c:thickness val="0"/>
    </c:floor>
    <c:sideWall>
      <c:thickness val="0"/>
    </c:sideWall>
    <c:backWall>
      <c:thickness val="0"/>
    </c:backWall>
    <c:plotArea>
      <c:layout/>
      <c:pie3DChart>
        <c:varyColors val="1"/>
        <c:ser>
          <c:idx val="0"/>
          <c:order val="0"/>
          <c:dPt>
            <c:idx val="0"/>
            <c:bubble3D val="0"/>
            <c:extLst>
              <c:ext xmlns:c16="http://schemas.microsoft.com/office/drawing/2014/chart" uri="{C3380CC4-5D6E-409C-BE32-E72D297353CC}">
                <c16:uniqueId val="{00000001-4C8B-634E-A0B4-0B689B8C87E7}"/>
              </c:ext>
            </c:extLst>
          </c:dPt>
          <c:dLbls>
            <c:dLbl>
              <c:idx val="0"/>
              <c:tx>
                <c:rich>
                  <a:bodyPr/>
                  <a:lstStyle/>
                  <a:p>
                    <a:r>
                      <a:rPr lang="en-US" sz="1000" b="0" i="0" dirty="0">
                        <a:solidFill>
                          <a:schemeClr val="bg1"/>
                        </a:solidFill>
                        <a:latin typeface="Franklin Gothic Book" panose="020B0503020102020204" pitchFamily="34" charset="0"/>
                      </a:rPr>
                      <a:t>Yes: 78%</a:t>
                    </a:r>
                  </a:p>
                </c:rich>
              </c:tx>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C8B-634E-A0B4-0B689B8C87E7}"/>
                </c:ext>
              </c:extLst>
            </c:dLbl>
            <c:dLbl>
              <c:idx val="1"/>
              <c:tx>
                <c:rich>
                  <a:bodyPr/>
                  <a:lstStyle/>
                  <a:p>
                    <a:r>
                      <a:rPr lang="en-US" sz="1000" b="0" i="0" dirty="0">
                        <a:solidFill>
                          <a:schemeClr val="bg1"/>
                        </a:solidFill>
                        <a:latin typeface="Franklin Gothic Book" panose="020B0503020102020204" pitchFamily="34" charset="0"/>
                      </a:rPr>
                      <a:t>No: 22%</a:t>
                    </a:r>
                  </a:p>
                </c:rich>
              </c:tx>
              <c:dLblPos val="ct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4C8B-634E-A0B4-0B689B8C87E7}"/>
                </c:ext>
              </c:extLst>
            </c:dLbl>
            <c:spPr>
              <a:noFill/>
              <a:ln>
                <a:noFill/>
              </a:ln>
              <a:effectLst/>
            </c:spPr>
            <c:txPr>
              <a:bodyPr/>
              <a:lstStyle/>
              <a:p>
                <a:pPr>
                  <a:defRPr b="1"/>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Sheet2!$A$2:$A$3</c:f>
              <c:strCache>
                <c:ptCount val="2"/>
                <c:pt idx="0">
                  <c:v>Yes</c:v>
                </c:pt>
                <c:pt idx="1">
                  <c:v>No</c:v>
                </c:pt>
              </c:strCache>
            </c:strRef>
          </c:cat>
          <c:val>
            <c:numRef>
              <c:f>Sheet2!$B$2:$B$3</c:f>
              <c:numCache>
                <c:formatCode>0%</c:formatCode>
                <c:ptCount val="2"/>
                <c:pt idx="0">
                  <c:v>0.78</c:v>
                </c:pt>
                <c:pt idx="1">
                  <c:v>0.22</c:v>
                </c:pt>
              </c:numCache>
            </c:numRef>
          </c:val>
          <c:extLst>
            <c:ext xmlns:c16="http://schemas.microsoft.com/office/drawing/2014/chart" uri="{C3380CC4-5D6E-409C-BE32-E72D297353CC}">
              <c16:uniqueId val="{00000003-4C8B-634E-A0B4-0B689B8C87E7}"/>
            </c:ext>
          </c:extLst>
        </c:ser>
        <c:dLbls>
          <c:showLegendKey val="0"/>
          <c:showVal val="0"/>
          <c:showCatName val="0"/>
          <c:showSerName val="0"/>
          <c:showPercent val="0"/>
          <c:showBubbleSize val="0"/>
          <c:showLeaderLines val="1"/>
        </c:dLbls>
      </c:pie3DChart>
      <c:spPr>
        <a:noFill/>
        <a:ln w="25400">
          <a:noFill/>
        </a:ln>
      </c:spPr>
    </c:plotArea>
    <c:plotVisOnly val="1"/>
    <c:dispBlanksAs val="zero"/>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invertIfNegative val="0"/>
          <c:val>
            <c:numRef>
              <c:f>Sheet1!$E$12:$E$15</c:f>
              <c:numCache>
                <c:formatCode>General</c:formatCode>
                <c:ptCount val="4"/>
                <c:pt idx="0">
                  <c:v>2.25</c:v>
                </c:pt>
                <c:pt idx="1">
                  <c:v>2.6</c:v>
                </c:pt>
                <c:pt idx="2">
                  <c:v>5.7699999999999987</c:v>
                </c:pt>
                <c:pt idx="3">
                  <c:v>0.31</c:v>
                </c:pt>
              </c:numCache>
            </c:numRef>
          </c:val>
          <c:extLst>
            <c:ext xmlns:c16="http://schemas.microsoft.com/office/drawing/2014/chart" uri="{C3380CC4-5D6E-409C-BE32-E72D297353CC}">
              <c16:uniqueId val="{00000000-33D8-4046-8CB9-B933FA28D370}"/>
            </c:ext>
          </c:extLst>
        </c:ser>
        <c:dLbls>
          <c:showLegendKey val="0"/>
          <c:showVal val="0"/>
          <c:showCatName val="0"/>
          <c:showSerName val="0"/>
          <c:showPercent val="0"/>
          <c:showBubbleSize val="0"/>
        </c:dLbls>
        <c:gapWidth val="150"/>
        <c:axId val="180834688"/>
        <c:axId val="189015936"/>
      </c:barChart>
      <c:catAx>
        <c:axId val="180834688"/>
        <c:scaling>
          <c:orientation val="minMax"/>
        </c:scaling>
        <c:delete val="1"/>
        <c:axPos val="b"/>
        <c:majorTickMark val="out"/>
        <c:minorTickMark val="none"/>
        <c:tickLblPos val="nextTo"/>
        <c:crossAx val="189015936"/>
        <c:crosses val="autoZero"/>
        <c:auto val="1"/>
        <c:lblAlgn val="ctr"/>
        <c:lblOffset val="100"/>
        <c:noMultiLvlLbl val="0"/>
      </c:catAx>
      <c:valAx>
        <c:axId val="189015936"/>
        <c:scaling>
          <c:orientation val="minMax"/>
          <c:max val="5"/>
        </c:scaling>
        <c:delete val="0"/>
        <c:axPos val="l"/>
        <c:majorGridlines/>
        <c:numFmt formatCode="General" sourceLinked="1"/>
        <c:majorTickMark val="out"/>
        <c:minorTickMark val="none"/>
        <c:tickLblPos val="nextTo"/>
        <c:crossAx val="180834688"/>
        <c:crosses val="autoZero"/>
        <c:crossBetween val="between"/>
        <c:majorUnit val="1"/>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Franklin Gothic Book" panose="020B0503020102020204"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401D4A1-3E72-C947-8D72-4DE44539FD8F}" type="datetimeFigureOut">
              <a:rPr lang="en-US" smtClean="0">
                <a:latin typeface="Franklin Gothic Book" panose="020B0503020102020204" pitchFamily="34" charset="0"/>
              </a:rPr>
              <a:t>10/7/19</a:t>
            </a:fld>
            <a:endParaRPr lang="en-US" dirty="0">
              <a:latin typeface="Franklin Gothic Book" panose="020B0503020102020204"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Franklin Gothic Book" panose="020B0503020102020204"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ADA34E-58B6-3845-8D06-6147478ADDDE}" type="slidenum">
              <a:rPr lang="en-US" smtClean="0">
                <a:latin typeface="Franklin Gothic Book" panose="020B0503020102020204" pitchFamily="34" charset="0"/>
              </a:rPr>
              <a:t>‹#›</a:t>
            </a:fld>
            <a:endParaRPr lang="en-US" dirty="0">
              <a:latin typeface="Franklin Gothic Book" panose="020B0503020102020204" pitchFamily="34" charset="0"/>
            </a:endParaRPr>
          </a:p>
        </p:txBody>
      </p:sp>
    </p:spTree>
    <p:extLst>
      <p:ext uri="{BB962C8B-B14F-4D97-AF65-F5344CB8AC3E}">
        <p14:creationId xmlns:p14="http://schemas.microsoft.com/office/powerpoint/2010/main" val="3287234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41" name="Shape 41"/>
          <p:cNvSpPr>
            <a:spLocks noGrp="1"/>
          </p:cNvSpPr>
          <p:nvPr>
            <p:ph type="body" sz="quarter" idx="1"/>
          </p:nvPr>
        </p:nvSpPr>
        <p:spPr>
          <a:xfrm>
            <a:off x="914400" y="4343400"/>
            <a:ext cx="5029200" cy="4114800"/>
          </a:xfrm>
          <a:prstGeom prst="rect">
            <a:avLst/>
          </a:prstGeom>
        </p:spPr>
        <p:txBody>
          <a:bodyPr/>
          <a:lstStyle/>
          <a:p>
            <a:endParaRPr dirty="0"/>
          </a:p>
        </p:txBody>
      </p:sp>
    </p:spTree>
    <p:extLst>
      <p:ext uri="{BB962C8B-B14F-4D97-AF65-F5344CB8AC3E}">
        <p14:creationId xmlns:p14="http://schemas.microsoft.com/office/powerpoint/2010/main" val="3466732970"/>
      </p:ext>
    </p:extLst>
  </p:cSld>
  <p:clrMap bg1="lt1" tx1="dk1" bg2="lt2" tx2="dk2" accent1="accent1" accent2="accent2" accent3="accent3" accent4="accent4" accent5="accent5" accent6="accent6" hlink="hlink" folHlink="folHlink"/>
  <p:hf hdr="0" ftr="0" dt="0"/>
  <p:notesStyle>
    <a:lvl1pPr latinLnBrk="0">
      <a:defRPr sz="1200" b="0" i="0">
        <a:latin typeface="Franklin Gothic Book" panose="020B0503020102020204" pitchFamily="34" charset="0"/>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6825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E470A29-EADC-43A1-A051-670ED932A0BD}" type="slidenum">
              <a:rPr lang="en-US" smtClean="0">
                <a:latin typeface="Franklin Gothic Book" panose="020B0503020102020204" pitchFamily="34" charset="0"/>
              </a:rPr>
              <a:t>13</a:t>
            </a:fld>
            <a:endParaRPr lang="en-US" dirty="0">
              <a:latin typeface="Franklin Gothic Book" panose="020B0503020102020204" pitchFamily="34" charset="0"/>
            </a:endParaRPr>
          </a:p>
        </p:txBody>
      </p:sp>
    </p:spTree>
    <p:extLst>
      <p:ext uri="{BB962C8B-B14F-4D97-AF65-F5344CB8AC3E}">
        <p14:creationId xmlns:p14="http://schemas.microsoft.com/office/powerpoint/2010/main" val="247605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5742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9717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7260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7260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2869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AC40971B-C738-4D44-9E24-5E8841B84430}" type="slidenum">
              <a:rPr lang="en-US" smtClean="0">
                <a:latin typeface="Franklin Gothic Book" panose="020B0503020102020204" pitchFamily="34" charset="0"/>
              </a:rPr>
              <a:t>2</a:t>
            </a:fld>
            <a:endParaRPr lang="en-US" dirty="0">
              <a:latin typeface="Franklin Gothic Book" panose="020B0503020102020204" pitchFamily="34" charset="0"/>
            </a:endParaRPr>
          </a:p>
        </p:txBody>
      </p:sp>
    </p:spTree>
    <p:extLst>
      <p:ext uri="{BB962C8B-B14F-4D97-AF65-F5344CB8AC3E}">
        <p14:creationId xmlns:p14="http://schemas.microsoft.com/office/powerpoint/2010/main" val="1245864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1497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4148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402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29925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2060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3925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E470A29-EADC-43A1-A051-670ED932A0BD}" type="slidenum">
              <a:rPr lang="en-US" smtClean="0">
                <a:latin typeface="Franklin Gothic Book" panose="020B0503020102020204" pitchFamily="34" charset="0"/>
              </a:rPr>
              <a:t>12</a:t>
            </a:fld>
            <a:endParaRPr lang="en-US" dirty="0">
              <a:latin typeface="Franklin Gothic Book" panose="020B0503020102020204" pitchFamily="34" charset="0"/>
            </a:endParaRPr>
          </a:p>
        </p:txBody>
      </p:sp>
    </p:spTree>
    <p:extLst>
      <p:ext uri="{BB962C8B-B14F-4D97-AF65-F5344CB8AC3E}">
        <p14:creationId xmlns:p14="http://schemas.microsoft.com/office/powerpoint/2010/main" val="247605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3" name="Title Text"/>
          <p:cNvSpPr>
            <a:spLocks noGrp="1"/>
          </p:cNvSpPr>
          <p:nvPr>
            <p:ph type="title"/>
          </p:nvPr>
        </p:nvSpPr>
        <p:spPr>
          <a:xfrm>
            <a:off x="711199" y="528637"/>
            <a:ext cx="5791201" cy="715964"/>
          </a:xfrm>
          <a:prstGeom prst="rect">
            <a:avLst/>
          </a:prstGeom>
        </p:spPr>
        <p:txBody>
          <a:bodyPr/>
          <a:lstStyle>
            <a:lvl1pPr algn="l">
              <a:lnSpc>
                <a:spcPct val="100000"/>
              </a:lnSpc>
              <a:defRPr sz="4800"/>
            </a:lvl1pPr>
          </a:lstStyle>
          <a:p>
            <a:r>
              <a:t>Title Text</a:t>
            </a:r>
          </a:p>
        </p:txBody>
      </p:sp>
      <p:sp>
        <p:nvSpPr>
          <p:cNvPr id="14" name="Body Level One…"/>
          <p:cNvSpPr>
            <a:spLocks noGrp="1"/>
          </p:cNvSpPr>
          <p:nvPr>
            <p:ph type="body" idx="1"/>
          </p:nvPr>
        </p:nvSpPr>
        <p:spPr>
          <a:xfrm>
            <a:off x="1143000" y="1693333"/>
            <a:ext cx="8229600" cy="4709161"/>
          </a:xfrm>
          <a:prstGeom prst="rect">
            <a:avLst/>
          </a:prstGeom>
        </p:spPr>
        <p:txBody>
          <a:bodyPr>
            <a:normAutofit/>
          </a:bodyPr>
          <a:lstStyle>
            <a:lvl1pPr>
              <a:buClr>
                <a:srgbClr val="D8BF25"/>
              </a:buClr>
              <a:buSzPct val="106000"/>
              <a:buFont typeface="Arial"/>
              <a:buChar char="•"/>
              <a:defRPr b="0" i="0"/>
            </a:lvl1pPr>
            <a:lvl2pPr marL="1144524" indent="-228600">
              <a:buClr>
                <a:srgbClr val="D8BF25"/>
              </a:buClr>
              <a:buSzPct val="100000"/>
              <a:buFont typeface="Arial"/>
              <a:buChar char="•"/>
              <a:defRPr b="0" i="0"/>
            </a:lvl2pPr>
            <a:lvl3pPr>
              <a:buClr>
                <a:srgbClr val="D8BF25"/>
              </a:buClr>
              <a:buFont typeface="Arial"/>
              <a:buChar char="•"/>
              <a:defRPr b="0" i="0"/>
            </a:lvl3pPr>
            <a:lvl4pPr>
              <a:buClr>
                <a:srgbClr val="D8BF25"/>
              </a:buClr>
              <a:buFont typeface="Arial"/>
              <a:buChar char="•"/>
              <a:defRPr b="0" i="0"/>
            </a:lvl4pPr>
            <a:lvl5pPr>
              <a:buClr>
                <a:srgbClr val="D8BF25"/>
              </a:buClr>
              <a:buFont typeface="Arial"/>
              <a:buChar char="•"/>
              <a:defRPr b="0" i="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 name="Slide Number"/>
          <p:cNvSpPr>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dirty="0"/>
          </a:p>
        </p:txBody>
      </p:sp>
      <p:sp>
        <p:nvSpPr>
          <p:cNvPr id="16" name="TextBox 8"/>
          <p:cNvSpPr/>
          <p:nvPr/>
        </p:nvSpPr>
        <p:spPr>
          <a:xfrm>
            <a:off x="2582333" y="6574366"/>
            <a:ext cx="6583033" cy="18466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600">
                <a:solidFill>
                  <a:srgbClr val="A7A7A7"/>
                </a:solidFill>
                <a:latin typeface="Trebuchet MS"/>
                <a:ea typeface="Trebuchet MS"/>
                <a:cs typeface="Trebuchet MS"/>
                <a:sym typeface="Trebuchet MS"/>
              </a:defRPr>
            </a:lvl1pPr>
          </a:lstStyle>
          <a:p>
            <a:r>
              <a:rPr dirty="0"/>
              <a:t>PROPRIETARY AND CONFIDENTIAL:  The information contained in this document is the sole property of </a:t>
            </a:r>
            <a:r>
              <a:rPr lang="en-US" dirty="0"/>
              <a:t>TackleBar</a:t>
            </a:r>
            <a:r>
              <a:rPr dirty="0"/>
              <a:t>, llc.  Any reproduction in part or as a whole is prohibited. </a:t>
            </a:r>
          </a:p>
        </p:txBody>
      </p:sp>
      <p:pic>
        <p:nvPicPr>
          <p:cNvPr id="17" name="FooterLogo.png" descr="FooterLogo.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9466" y="6372612"/>
            <a:ext cx="3444528" cy="478017"/>
          </a:xfrm>
          <a:prstGeom prst="rect">
            <a:avLst/>
          </a:prstGeom>
          <a:ln w="12700">
            <a:miter lim="400000"/>
          </a:ln>
        </p:spPr>
      </p:pic>
    </p:spTree>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4" name="Title Text"/>
          <p:cNvSpPr>
            <a:spLocks noGrp="1"/>
          </p:cNvSpPr>
          <p:nvPr>
            <p:ph type="title"/>
          </p:nvPr>
        </p:nvSpPr>
        <p:spPr>
          <a:prstGeom prst="rect">
            <a:avLst/>
          </a:prstGeom>
        </p:spPr>
        <p:txBody>
          <a:bodyPr/>
          <a:lstStyle/>
          <a:p>
            <a:r>
              <a:t>Title Text</a:t>
            </a:r>
          </a:p>
        </p:txBody>
      </p:sp>
      <p:sp>
        <p:nvSpPr>
          <p:cNvPr id="25" name="Slide Number"/>
          <p:cNvSpPr>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dirty="0"/>
          </a:p>
        </p:txBody>
      </p:sp>
    </p:spTree>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2" name="Slide Number"/>
          <p:cNvSpPr>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dirty="0"/>
          </a:p>
        </p:txBody>
      </p:sp>
      <p:sp>
        <p:nvSpPr>
          <p:cNvPr id="33" name="TextBox 8"/>
          <p:cNvSpPr/>
          <p:nvPr/>
        </p:nvSpPr>
        <p:spPr>
          <a:xfrm>
            <a:off x="2582333" y="6574366"/>
            <a:ext cx="6583033" cy="18466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600">
                <a:solidFill>
                  <a:srgbClr val="A7A7A7"/>
                </a:solidFill>
                <a:latin typeface="Trebuchet MS"/>
                <a:ea typeface="Trebuchet MS"/>
                <a:cs typeface="Trebuchet MS"/>
                <a:sym typeface="Trebuchet MS"/>
              </a:defRPr>
            </a:lvl1pPr>
          </a:lstStyle>
          <a:p>
            <a:r>
              <a:rPr dirty="0"/>
              <a:t>PROPRIETARY AND CONFIDENTIAL:  The information contained in this document is the sole property of</a:t>
            </a:r>
            <a:r>
              <a:rPr lang="en-US" baseline="0" dirty="0"/>
              <a:t> TackleBar</a:t>
            </a:r>
            <a:r>
              <a:rPr dirty="0"/>
              <a:t>, llc.  Any reproduction in part or as a whole is prohibited. </a:t>
            </a:r>
          </a:p>
        </p:txBody>
      </p:sp>
      <p:pic>
        <p:nvPicPr>
          <p:cNvPr id="34" name="FooterLogo.png" descr="FooterLogo.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9466" y="6372612"/>
            <a:ext cx="3444528" cy="478017"/>
          </a:xfrm>
          <a:prstGeom prst="rect">
            <a:avLst/>
          </a:prstGeom>
          <a:ln w="12700">
            <a:miter lim="400000"/>
          </a:ln>
        </p:spPr>
      </p:pic>
    </p:spTree>
    <p:extLst>
      <p:ext uri="{BB962C8B-B14F-4D97-AF65-F5344CB8AC3E}">
        <p14:creationId xmlns:p14="http://schemas.microsoft.com/office/powerpoint/2010/main" val="593247821"/>
      </p:ext>
    </p:extLst>
  </p:cSld>
  <p:clrMapOvr>
    <a:masterClrMapping/>
  </p:clrMapOvr>
  <p:transition>
    <p:cut/>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607152" y="8764"/>
            <a:ext cx="7929696" cy="6480440"/>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Slide Number"/>
          <p:cNvSpPr>
            <a:spLocks noGrp="1"/>
          </p:cNvSpPr>
          <p:nvPr>
            <p:ph type="sldNum" sz="quarter" idx="2"/>
          </p:nvPr>
        </p:nvSpPr>
        <p:spPr>
          <a:xfrm>
            <a:off x="8264981" y="6565761"/>
            <a:ext cx="234038" cy="276999"/>
          </a:xfrm>
          <a:prstGeom prst="rect">
            <a:avLst/>
          </a:prstGeom>
          <a:ln w="12700">
            <a:miter lim="400000"/>
          </a:ln>
        </p:spPr>
        <p:txBody>
          <a:bodyPr wrap="none" lIns="0" tIns="0" rIns="0" bIns="0" anchor="b">
            <a:spAutoFit/>
          </a:bodyPr>
          <a:lstStyle>
            <a:lvl1pPr algn="ctr">
              <a:defRPr b="0" i="0">
                <a:latin typeface="Franklin Gothic Book" panose="020B0503020102020204" pitchFamily="34" charset="0"/>
              </a:defRPr>
            </a:lvl1pPr>
          </a:lstStyle>
          <a:p>
            <a:fld id="{86CB4B4D-7CA3-9044-876B-883B54F8677D}" type="slidenum">
              <a:rPr lang="en-US" smtClean="0"/>
              <a:pPr/>
              <a:t>‹#›</a:t>
            </a:fld>
            <a:endParaRPr lang="en-US" dirty="0"/>
          </a:p>
        </p:txBody>
      </p:sp>
      <p:sp>
        <p:nvSpPr>
          <p:cNvPr id="4" name="TextBox 8"/>
          <p:cNvSpPr/>
          <p:nvPr/>
        </p:nvSpPr>
        <p:spPr>
          <a:xfrm>
            <a:off x="2582333" y="6574366"/>
            <a:ext cx="6583033" cy="18466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600">
                <a:solidFill>
                  <a:srgbClr val="A7A7A7"/>
                </a:solidFill>
                <a:latin typeface="Trebuchet MS"/>
                <a:ea typeface="Trebuchet MS"/>
                <a:cs typeface="Trebuchet MS"/>
                <a:sym typeface="Trebuchet MS"/>
              </a:defRPr>
            </a:lvl1pPr>
          </a:lstStyle>
          <a:p>
            <a:r>
              <a:rPr dirty="0"/>
              <a:t>PROPRIETARY AND CONFIDENTIAL:  The information contained in this document is the sole property of </a:t>
            </a:r>
            <a:r>
              <a:rPr lang="en-US" dirty="0"/>
              <a:t>TackleBar</a:t>
            </a:r>
            <a:r>
              <a:rPr dirty="0"/>
              <a:t>, llc.  Any reproduction in part or as a whole is prohibited. </a:t>
            </a:r>
          </a:p>
        </p:txBody>
      </p:sp>
      <p:pic>
        <p:nvPicPr>
          <p:cNvPr id="5" name="FooterLogo.png" descr="FooterLog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9466" y="6372612"/>
            <a:ext cx="3444528" cy="478016"/>
          </a:xfrm>
          <a:prstGeom prst="rect">
            <a:avLst/>
          </a:prstGeom>
          <a:ln w="12700">
            <a:miter lim="400000"/>
          </a:ln>
        </p:spPr>
      </p:pic>
      <p:sp>
        <p:nvSpPr>
          <p:cNvPr id="6" name="Body Level One…"/>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Lst>
  <p:transition>
    <p:cut/>
  </p:transition>
  <p:hf sldNum="0" hdr="0" ftr="0" dt="0"/>
  <p:txStyles>
    <p:titleStyle>
      <a:lvl1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1pPr>
      <a:lvl2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2pPr>
      <a:lvl3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3pPr>
      <a:lvl4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4pPr>
      <a:lvl5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5pPr>
      <a:lvl6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6pPr>
      <a:lvl7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7pPr>
      <a:lvl8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8pPr>
      <a:lvl9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9pPr>
    </p:titleStyle>
    <p:bodyStyle>
      <a:lvl1pPr marL="548640" marR="0" indent="-411480" algn="l" defTabSz="914400" rtl="0" latinLnBrk="0">
        <a:lnSpc>
          <a:spcPct val="100000"/>
        </a:lnSpc>
        <a:spcBef>
          <a:spcPts val="600"/>
        </a:spcBef>
        <a:spcAft>
          <a:spcPts val="0"/>
        </a:spcAft>
        <a:buClr>
          <a:srgbClr val="F9F9F9"/>
        </a:buClr>
        <a:buSzPct val="65000"/>
        <a:buFontTx/>
        <a:buChar char=""/>
        <a:tabLst/>
        <a:defRPr sz="2800" b="0" i="0" u="none" strike="noStrike" cap="none" spc="0" baseline="0">
          <a:ln>
            <a:noFill/>
          </a:ln>
          <a:solidFill>
            <a:srgbClr val="FFFFFF"/>
          </a:solidFill>
          <a:uFillTx/>
          <a:latin typeface="Franklin Gothic Book" panose="020B0503020102020204" pitchFamily="34" charset="0"/>
          <a:ea typeface="Franklin Gothic Book" panose="020B0503020102020204" pitchFamily="34" charset="0"/>
          <a:cs typeface="Arial"/>
          <a:sym typeface="Arial"/>
        </a:defRPr>
      </a:lvl1pPr>
      <a:lvl2pPr marL="0" marR="0" indent="585216" algn="l" defTabSz="914400" rtl="0" latinLnBrk="0">
        <a:lnSpc>
          <a:spcPct val="100000"/>
        </a:lnSpc>
        <a:spcBef>
          <a:spcPts val="600"/>
        </a:spcBef>
        <a:spcAft>
          <a:spcPts val="0"/>
        </a:spcAft>
        <a:buClr>
          <a:srgbClr val="F9F9F9"/>
        </a:buClr>
        <a:buSzTx/>
        <a:buFont typeface="Wingdings 2"/>
        <a:buNone/>
        <a:tabLst/>
        <a:defRPr sz="2800" b="0" i="0" u="none" strike="noStrike" cap="none" spc="0" baseline="0">
          <a:ln>
            <a:noFill/>
          </a:ln>
          <a:solidFill>
            <a:srgbClr val="FFFFFF"/>
          </a:solidFill>
          <a:uFillTx/>
          <a:latin typeface="Franklin Gothic Book" panose="020B0503020102020204" pitchFamily="34" charset="0"/>
          <a:ea typeface="Franklin Gothic Book" panose="020B0503020102020204" pitchFamily="34" charset="0"/>
          <a:cs typeface="Arial"/>
          <a:sym typeface="Arial"/>
        </a:defRPr>
      </a:lvl2pPr>
      <a:lvl3pPr marL="1196201" marR="0" indent="-290945" algn="l" defTabSz="914400" rtl="0" latinLnBrk="0">
        <a:lnSpc>
          <a:spcPct val="100000"/>
        </a:lnSpc>
        <a:spcBef>
          <a:spcPts val="600"/>
        </a:spcBef>
        <a:spcAft>
          <a:spcPts val="0"/>
        </a:spcAft>
        <a:buClr>
          <a:srgbClr val="F9F9F9"/>
        </a:buClr>
        <a:buSzPct val="95000"/>
        <a:buFontTx/>
        <a:buChar char="▫"/>
        <a:tabLst/>
        <a:defRPr sz="2800" b="0" i="0" u="none" strike="noStrike" cap="none" spc="0" baseline="0">
          <a:ln>
            <a:noFill/>
          </a:ln>
          <a:solidFill>
            <a:srgbClr val="FFFFFF"/>
          </a:solidFill>
          <a:uFillTx/>
          <a:latin typeface="Franklin Gothic Book" panose="020B0503020102020204" pitchFamily="34" charset="0"/>
          <a:ea typeface="Franklin Gothic Book" panose="020B0503020102020204" pitchFamily="34" charset="0"/>
          <a:cs typeface="Arial"/>
          <a:sym typeface="Arial"/>
        </a:defRPr>
      </a:lvl3pPr>
      <a:lvl4pPr marL="1426463" marR="0" indent="-256032" algn="l" defTabSz="914400" rtl="0" latinLnBrk="0">
        <a:lnSpc>
          <a:spcPct val="100000"/>
        </a:lnSpc>
        <a:spcBef>
          <a:spcPts val="600"/>
        </a:spcBef>
        <a:spcAft>
          <a:spcPts val="0"/>
        </a:spcAft>
        <a:buClr>
          <a:srgbClr val="F9F9F9"/>
        </a:buClr>
        <a:buSzPct val="100000"/>
        <a:buFontTx/>
        <a:buChar char=""/>
        <a:tabLst/>
        <a:defRPr sz="2800" b="0" i="0" u="none" strike="noStrike" cap="none" spc="0" baseline="0">
          <a:ln>
            <a:noFill/>
          </a:ln>
          <a:solidFill>
            <a:srgbClr val="FFFFFF"/>
          </a:solidFill>
          <a:uFillTx/>
          <a:latin typeface="Franklin Gothic Book" panose="020B0503020102020204" pitchFamily="34" charset="0"/>
          <a:ea typeface="Franklin Gothic Book" panose="020B0503020102020204" pitchFamily="34" charset="0"/>
          <a:cs typeface="Arial"/>
          <a:sym typeface="Arial"/>
        </a:defRPr>
      </a:lvl4pPr>
      <a:lvl5pPr marL="1618488" marR="0" indent="-256032" algn="l" defTabSz="914400" rtl="0" latinLnBrk="0">
        <a:lnSpc>
          <a:spcPct val="100000"/>
        </a:lnSpc>
        <a:spcBef>
          <a:spcPts val="600"/>
        </a:spcBef>
        <a:spcAft>
          <a:spcPts val="0"/>
        </a:spcAft>
        <a:buClr>
          <a:srgbClr val="F9F9F9"/>
        </a:buClr>
        <a:buSzPct val="100000"/>
        <a:buFontTx/>
        <a:buChar char="◾"/>
        <a:tabLst/>
        <a:defRPr sz="2800" b="0" i="0" u="none" strike="noStrike" cap="none" spc="0" baseline="0">
          <a:ln>
            <a:noFill/>
          </a:ln>
          <a:solidFill>
            <a:srgbClr val="FFFFFF"/>
          </a:solidFill>
          <a:uFillTx/>
          <a:latin typeface="Franklin Gothic Book" panose="020B0503020102020204" pitchFamily="34" charset="0"/>
          <a:ea typeface="Franklin Gothic Book" panose="020B0503020102020204" pitchFamily="34" charset="0"/>
          <a:cs typeface="Arial"/>
          <a:sym typeface="Arial"/>
        </a:defRPr>
      </a:lvl5pPr>
      <a:lvl6pPr marL="1866392" marR="0" indent="-284480" algn="l" defTabSz="914400" rtl="0" latinLnBrk="0">
        <a:lnSpc>
          <a:spcPct val="100000"/>
        </a:lnSpc>
        <a:spcBef>
          <a:spcPts val="600"/>
        </a:spcBef>
        <a:spcAft>
          <a:spcPts val="0"/>
        </a:spcAft>
        <a:buClr>
          <a:srgbClr val="F9F9F9"/>
        </a:buClr>
        <a:buSzPct val="100000"/>
        <a:buFontTx/>
        <a:buChar char=""/>
        <a:tabLst/>
        <a:defRPr sz="2800" b="0" i="0" u="none" strike="noStrike" cap="none" spc="0" baseline="0">
          <a:ln>
            <a:noFill/>
          </a:ln>
          <a:solidFill>
            <a:srgbClr val="FFFFFF"/>
          </a:solidFill>
          <a:uFillTx/>
          <a:latin typeface="Arial"/>
          <a:ea typeface="Arial"/>
          <a:cs typeface="Arial"/>
          <a:sym typeface="Arial"/>
        </a:defRPr>
      </a:lvl6pPr>
      <a:lvl7pPr marL="2103120" marR="0" indent="-320039" algn="l" defTabSz="914400" rtl="0" latinLnBrk="0">
        <a:lnSpc>
          <a:spcPct val="100000"/>
        </a:lnSpc>
        <a:spcBef>
          <a:spcPts val="600"/>
        </a:spcBef>
        <a:spcAft>
          <a:spcPts val="0"/>
        </a:spcAft>
        <a:buClr>
          <a:srgbClr val="F9F9F9"/>
        </a:buClr>
        <a:buSzPct val="100000"/>
        <a:buFontTx/>
        <a:buChar char="●"/>
        <a:tabLst/>
        <a:defRPr sz="2800" b="0" i="0" u="none" strike="noStrike" cap="none" spc="0" baseline="0">
          <a:ln>
            <a:noFill/>
          </a:ln>
          <a:solidFill>
            <a:srgbClr val="FFFFFF"/>
          </a:solidFill>
          <a:uFillTx/>
          <a:latin typeface="Arial"/>
          <a:ea typeface="Arial"/>
          <a:cs typeface="Arial"/>
          <a:sym typeface="Arial"/>
        </a:defRPr>
      </a:lvl7pPr>
      <a:lvl8pPr marL="2350007" marR="0" indent="-365759" algn="l" defTabSz="914400" rtl="0" latinLnBrk="0">
        <a:lnSpc>
          <a:spcPct val="100000"/>
        </a:lnSpc>
        <a:spcBef>
          <a:spcPts val="600"/>
        </a:spcBef>
        <a:spcAft>
          <a:spcPts val="0"/>
        </a:spcAft>
        <a:buClr>
          <a:srgbClr val="F9F9F9"/>
        </a:buClr>
        <a:buSzPct val="100000"/>
        <a:buFontTx/>
        <a:buChar char="●"/>
        <a:tabLst/>
        <a:defRPr sz="2800" b="0" i="0" u="none" strike="noStrike" cap="none" spc="0" baseline="0">
          <a:ln>
            <a:noFill/>
          </a:ln>
          <a:solidFill>
            <a:srgbClr val="FFFFFF"/>
          </a:solidFill>
          <a:uFillTx/>
          <a:latin typeface="Arial"/>
          <a:ea typeface="Arial"/>
          <a:cs typeface="Arial"/>
          <a:sym typeface="Arial"/>
        </a:defRPr>
      </a:lvl8pPr>
      <a:lvl9pPr marL="2551175" marR="0" indent="-365759" algn="l" defTabSz="914400" rtl="0" latinLnBrk="0">
        <a:lnSpc>
          <a:spcPct val="100000"/>
        </a:lnSpc>
        <a:spcBef>
          <a:spcPts val="600"/>
        </a:spcBef>
        <a:spcAft>
          <a:spcPts val="0"/>
        </a:spcAft>
        <a:buClr>
          <a:srgbClr val="F9F9F9"/>
        </a:buClr>
        <a:buSzPct val="100000"/>
        <a:buFontTx/>
        <a:buChar char="●"/>
        <a:tabLst/>
        <a:defRPr sz="2800" b="0" i="0" u="none" strike="noStrike" cap="none" spc="0" baseline="0">
          <a:ln>
            <a:noFill/>
          </a:ln>
          <a:solidFill>
            <a:srgbClr val="FFFFFF"/>
          </a:solidFill>
          <a:uFillTx/>
          <a:latin typeface="Arial"/>
          <a:ea typeface="Arial"/>
          <a:cs typeface="Arial"/>
          <a:sym typeface="Arial"/>
        </a:defRPr>
      </a:lvl9pPr>
    </p:bodyStyle>
    <p:otherStyle>
      <a:lvl1pPr marL="0" marR="0" indent="0" algn="ct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1pPr>
      <a:lvl2pPr marL="0" marR="0" indent="457200" algn="ct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2pPr>
      <a:lvl3pPr marL="0" marR="0" indent="914400" algn="ct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3pPr>
      <a:lvl4pPr marL="0" marR="0" indent="1371600" algn="ct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4pPr>
      <a:lvl5pPr marL="0" marR="0" indent="1828800" algn="ct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5pPr>
      <a:lvl6pPr marL="0" marR="0" indent="2286000" algn="ct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6pPr>
      <a:lvl7pPr marL="0" marR="0" indent="2743200" algn="ct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7pPr>
      <a:lvl8pPr marL="0" marR="0" indent="3200400" algn="ct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8pPr>
      <a:lvl9pPr marL="0" marR="0" indent="3657600" algn="ct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tiff"/><Relationship Id="rId5" Type="http://schemas.openxmlformats.org/officeDocument/2006/relationships/image" Target="../media/image11.png"/><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24281" y="-8014839"/>
            <a:ext cx="7315200" cy="5486400"/>
          </a:xfrm>
          <a:prstGeom prst="rect">
            <a:avLst/>
          </a:prstGeom>
        </p:spPr>
      </p:pic>
      <p:sp>
        <p:nvSpPr>
          <p:cNvPr id="2" name="TextBox 1"/>
          <p:cNvSpPr txBox="1"/>
          <p:nvPr/>
        </p:nvSpPr>
        <p:spPr>
          <a:xfrm>
            <a:off x="5511501" y="1534404"/>
            <a:ext cx="228600" cy="73152"/>
          </a:xfrm>
          <a:prstGeom prst="rect">
            <a:avLst/>
          </a:prstGeom>
          <a:solidFill>
            <a:schemeClr val="tx1">
              <a:lumMod val="65000"/>
              <a:alpha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FFFFFF"/>
              </a:solidFill>
              <a:effectLst/>
              <a:uFillTx/>
              <a:latin typeface="Arial"/>
              <a:ea typeface="Arial"/>
              <a:cs typeface="Arial"/>
              <a:sym typeface="Arial"/>
            </a:endParaRPr>
          </a:p>
        </p:txBody>
      </p:sp>
      <p:pic>
        <p:nvPicPr>
          <p:cNvPr id="5" name="Picture 4">
            <a:extLst>
              <a:ext uri="{FF2B5EF4-FFF2-40B4-BE49-F238E27FC236}">
                <a16:creationId xmlns:a16="http://schemas.microsoft.com/office/drawing/2014/main" id="{B2A15CDA-28B9-334E-B78E-3E4C046024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43451620"/>
      </p:ext>
    </p:extLst>
  </p:cSld>
  <p:clrMapOvr>
    <a:masterClrMapping/>
  </p:clrMapOvr>
  <p:transition>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72353" y="1129553"/>
            <a:ext cx="7893423" cy="5360147"/>
          </a:xfrm>
        </p:spPr>
        <p:txBody>
          <a:bodyPr>
            <a:normAutofit/>
          </a:bodyPr>
          <a:lstStyle/>
          <a:p>
            <a:pPr marL="137160" indent="0">
              <a:buNone/>
            </a:pPr>
            <a:r>
              <a:rPr lang="en-US" sz="1600" dirty="0"/>
              <a:t>Our tackling got better once we started using TackleBar. My middle linebacker started the year leading with his head down on most tackles but finished the year as our best defensive player with over 100 tackles.</a:t>
            </a:r>
          </a:p>
          <a:p>
            <a:pPr marL="137160" indent="0">
              <a:buNone/>
            </a:pPr>
            <a:r>
              <a:rPr lang="en-US" sz="1600" dirty="0">
                <a:solidFill>
                  <a:srgbClr val="D8BF25"/>
                </a:solidFill>
              </a:rPr>
              <a:t>				-Defensive Coordinator, Illinois high school</a:t>
            </a:r>
          </a:p>
          <a:p>
            <a:pPr marL="137160" indent="0">
              <a:buNone/>
            </a:pPr>
            <a:endParaRPr lang="en-US" sz="1600" dirty="0"/>
          </a:p>
          <a:p>
            <a:pPr marL="137160" indent="0">
              <a:buNone/>
            </a:pPr>
            <a:endParaRPr lang="en-US" sz="1600" dirty="0"/>
          </a:p>
          <a:p>
            <a:pPr marL="137160" indent="0">
              <a:buNone/>
            </a:pPr>
            <a:r>
              <a:rPr lang="en-US" sz="1600" dirty="0"/>
              <a:t>So far we have used TackleBar each day during skelly and some days during team time. It’s a great way to encourage good technique while mitigating contact. Loving them so far.			   	</a:t>
            </a:r>
            <a:r>
              <a:rPr lang="en-US" sz="1600" dirty="0">
                <a:solidFill>
                  <a:srgbClr val="D8BF25"/>
                </a:solidFill>
              </a:rPr>
              <a:t>-Head varsity coach, Ohio high school</a:t>
            </a:r>
          </a:p>
          <a:p>
            <a:pPr marL="137160" indent="0">
              <a:buNone/>
            </a:pPr>
            <a:endParaRPr lang="en-US" sz="1600" dirty="0">
              <a:solidFill>
                <a:srgbClr val="D8BF25"/>
              </a:solidFill>
            </a:endParaRPr>
          </a:p>
          <a:p>
            <a:pPr marL="137160" indent="0">
              <a:buNone/>
            </a:pPr>
            <a:endParaRPr lang="en-US" sz="1600" dirty="0">
              <a:solidFill>
                <a:srgbClr val="D8BF25"/>
              </a:solidFill>
            </a:endParaRPr>
          </a:p>
          <a:p>
            <a:pPr marL="137160" indent="0">
              <a:buNone/>
            </a:pPr>
            <a:r>
              <a:rPr lang="en-US" sz="1600" dirty="0"/>
              <a:t>We had 30 2nd and 3rd graders this year, which was up from last year by 10 players.  We had a great experience with the tackle bars this year. We are very pleased with an option that seems to ease parents concerns, but still teaches fundamentals of tackling.  					</a:t>
            </a:r>
            <a:r>
              <a:rPr lang="en-US" sz="1600" dirty="0">
                <a:solidFill>
                  <a:srgbClr val="D8BF25"/>
                </a:solidFill>
              </a:rPr>
              <a:t> -Head Coach, Crawfordsville, IN</a:t>
            </a:r>
          </a:p>
          <a:p>
            <a:pPr marL="137160" indent="0">
              <a:buNone/>
            </a:pPr>
            <a:endParaRPr lang="en-US" sz="1600" dirty="0">
              <a:solidFill>
                <a:srgbClr val="D8BF25"/>
              </a:solidFill>
            </a:endParaRPr>
          </a:p>
          <a:p>
            <a:pPr marL="137160" indent="0">
              <a:buNone/>
            </a:pPr>
            <a:endParaRPr lang="en-US" sz="1600" dirty="0"/>
          </a:p>
        </p:txBody>
      </p:sp>
      <p:sp>
        <p:nvSpPr>
          <p:cNvPr id="7" name="Title 1">
            <a:extLst>
              <a:ext uri="{FF2B5EF4-FFF2-40B4-BE49-F238E27FC236}">
                <a16:creationId xmlns:a16="http://schemas.microsoft.com/office/drawing/2014/main" id="{DC023106-702B-4540-9823-6FAFF6734D88}"/>
              </a:ext>
            </a:extLst>
          </p:cNvPr>
          <p:cNvSpPr txBox="1">
            <a:spLocks/>
          </p:cNvSpPr>
          <p:nvPr/>
        </p:nvSpPr>
        <p:spPr>
          <a:xfrm>
            <a:off x="0" y="279255"/>
            <a:ext cx="9143999" cy="71596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marL="0" marR="0" indent="0" algn="l" defTabSz="914400" rtl="0" latinLnBrk="0">
              <a:lnSpc>
                <a:spcPct val="100000"/>
              </a:lnSpc>
              <a:spcBef>
                <a:spcPts val="0"/>
              </a:spcBef>
              <a:spcAft>
                <a:spcPts val="0"/>
              </a:spcAft>
              <a:buClrTx/>
              <a:buSzTx/>
              <a:buFontTx/>
              <a:buNone/>
              <a:tabLst/>
              <a:defRPr sz="48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1pPr>
            <a:lvl2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2pPr>
            <a:lvl3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3pPr>
            <a:lvl4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4pPr>
            <a:lvl5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5pPr>
            <a:lvl6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6pPr>
            <a:lvl7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7pPr>
            <a:lvl8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8pPr>
            <a:lvl9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9pPr>
          </a:lstStyle>
          <a:p>
            <a:pPr algn="ctr" hangingPunct="1"/>
            <a:r>
              <a:rPr lang="en-US" sz="3200" dirty="0">
                <a:latin typeface="Franklin Gothic Book" panose="020B0503020102020204" pitchFamily="34" charset="0"/>
              </a:rPr>
              <a:t>Coaches Feedback</a:t>
            </a:r>
          </a:p>
        </p:txBody>
      </p:sp>
    </p:spTree>
    <p:extLst>
      <p:ext uri="{BB962C8B-B14F-4D97-AF65-F5344CB8AC3E}">
        <p14:creationId xmlns:p14="http://schemas.microsoft.com/office/powerpoint/2010/main" val="2445954734"/>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healy\Pictures\Viking.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66121" y="995219"/>
            <a:ext cx="1404637" cy="140463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929D9205-2696-9149-9D07-AA9B494E639F}"/>
              </a:ext>
            </a:extLst>
          </p:cNvPr>
          <p:cNvSpPr txBox="1">
            <a:spLocks/>
          </p:cNvSpPr>
          <p:nvPr/>
        </p:nvSpPr>
        <p:spPr>
          <a:xfrm>
            <a:off x="0" y="279255"/>
            <a:ext cx="9143999" cy="71596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marL="0" marR="0" indent="0" algn="l" defTabSz="914400" rtl="0" latinLnBrk="0">
              <a:lnSpc>
                <a:spcPct val="100000"/>
              </a:lnSpc>
              <a:spcBef>
                <a:spcPts val="0"/>
              </a:spcBef>
              <a:spcAft>
                <a:spcPts val="0"/>
              </a:spcAft>
              <a:buClrTx/>
              <a:buSzTx/>
              <a:buFontTx/>
              <a:buNone/>
              <a:tabLst/>
              <a:defRPr sz="48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1pPr>
            <a:lvl2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2pPr>
            <a:lvl3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3pPr>
            <a:lvl4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4pPr>
            <a:lvl5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5pPr>
            <a:lvl6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6pPr>
            <a:lvl7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7pPr>
            <a:lvl8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8pPr>
            <a:lvl9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9pPr>
          </a:lstStyle>
          <a:p>
            <a:pPr algn="ctr" hangingPunct="1"/>
            <a:r>
              <a:rPr lang="en-US" sz="3200" dirty="0">
                <a:latin typeface="Franklin Gothic Book" panose="020B0503020102020204" pitchFamily="34" charset="0"/>
              </a:rPr>
              <a:t>Support for TackleBar</a:t>
            </a:r>
          </a:p>
        </p:txBody>
      </p:sp>
      <p:pic>
        <p:nvPicPr>
          <p:cNvPr id="9" name="Picture 8">
            <a:extLst>
              <a:ext uri="{FF2B5EF4-FFF2-40B4-BE49-F238E27FC236}">
                <a16:creationId xmlns:a16="http://schemas.microsoft.com/office/drawing/2014/main" id="{B4497CE2-BFB2-0741-BED1-425554F936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3906" y="1141423"/>
            <a:ext cx="2051555" cy="1070686"/>
          </a:xfrm>
          <a:prstGeom prst="rect">
            <a:avLst/>
          </a:prstGeom>
        </p:spPr>
      </p:pic>
      <p:pic>
        <p:nvPicPr>
          <p:cNvPr id="2" name="Picture 1"/>
          <p:cNvPicPr>
            <a:picLocks noChangeAspect="1"/>
          </p:cNvPicPr>
          <p:nvPr/>
        </p:nvPicPr>
        <p:blipFill>
          <a:blip r:embed="rId5"/>
          <a:stretch>
            <a:fillRect/>
          </a:stretch>
        </p:blipFill>
        <p:spPr>
          <a:xfrm>
            <a:off x="6488157" y="1242241"/>
            <a:ext cx="1866384" cy="969868"/>
          </a:xfrm>
          <a:prstGeom prst="rect">
            <a:avLst/>
          </a:prstGeom>
        </p:spPr>
      </p:pic>
      <p:pic>
        <p:nvPicPr>
          <p:cNvPr id="3" name="Picture 2">
            <a:extLst>
              <a:ext uri="{FF2B5EF4-FFF2-40B4-BE49-F238E27FC236}">
                <a16:creationId xmlns:a16="http://schemas.microsoft.com/office/drawing/2014/main" id="{FB8F045D-25DD-2A4E-B6BD-03DC38A23C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14868" y="2583892"/>
            <a:ext cx="2714261" cy="618852"/>
          </a:xfrm>
          <a:prstGeom prst="rect">
            <a:avLst/>
          </a:prstGeom>
        </p:spPr>
      </p:pic>
      <p:sp>
        <p:nvSpPr>
          <p:cNvPr id="4" name="TextBox 3">
            <a:extLst>
              <a:ext uri="{FF2B5EF4-FFF2-40B4-BE49-F238E27FC236}">
                <a16:creationId xmlns:a16="http://schemas.microsoft.com/office/drawing/2014/main" id="{2D081C46-67C4-4240-832E-EDE4D9D0FC13}"/>
              </a:ext>
            </a:extLst>
          </p:cNvPr>
          <p:cNvSpPr txBox="1"/>
          <p:nvPr/>
        </p:nvSpPr>
        <p:spPr>
          <a:xfrm>
            <a:off x="174172" y="3429000"/>
            <a:ext cx="8969827" cy="2492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1300" i="1" dirty="0"/>
              <a:t>“I’ve always loved football.  And now as a reporter whose job it is to cover professional football, I get to see the sport at the highest level.  I’ve also learned about the dangers of the game.  And as a Mom, those dangers concerned me.  So when my son had the opportunity to play TackleBar Football at school, the entire family was thrilled.  My son can put on the helmet and pads and play this game without the fear of serious collisions.  One of his friends, whose Mom did not want him to play football, joined the team mid-way through the season after his mom learned how TackleBar is different.  </a:t>
            </a:r>
            <a:r>
              <a:rPr lang="en-US" sz="1300" i="1" dirty="0">
                <a:solidFill>
                  <a:srgbClr val="FFC000"/>
                </a:solidFill>
              </a:rPr>
              <a:t>I am thrilled that my son can play the game he loves and learn its fundamentals in a safer environment.  Last fall was fun, and my son informs me that this upcoming fall a lot more of his friends will be joining the team.  </a:t>
            </a:r>
          </a:p>
          <a:p>
            <a:pPr algn="ctr"/>
            <a:r>
              <a:rPr lang="en-US" sz="1300" i="1" dirty="0">
                <a:solidFill>
                  <a:srgbClr val="FFC000"/>
                </a:solidFill>
              </a:rPr>
              <a:t>Thank you, TackleBar!”</a:t>
            </a:r>
          </a:p>
          <a:p>
            <a:pPr algn="ctr"/>
            <a:endParaRPr lang="en-US" sz="1300" b="1" i="1" dirty="0">
              <a:solidFill>
                <a:srgbClr val="D8BF25"/>
              </a:solidFill>
            </a:endParaRPr>
          </a:p>
          <a:p>
            <a:pPr algn="ctr"/>
            <a:r>
              <a:rPr lang="en-US" sz="1300" b="1" dirty="0">
                <a:solidFill>
                  <a:schemeClr val="tx1"/>
                </a:solidFill>
              </a:rPr>
              <a:t>Michele Tafoya</a:t>
            </a:r>
          </a:p>
          <a:p>
            <a:pPr algn="ctr"/>
            <a:r>
              <a:rPr lang="en-US" sz="1300" b="1" dirty="0">
                <a:solidFill>
                  <a:schemeClr val="tx1"/>
                </a:solidFill>
              </a:rPr>
              <a:t>Winner of three Emmys for Sports Reporter</a:t>
            </a:r>
          </a:p>
          <a:p>
            <a:pPr marL="0" marR="0" indent="0" algn="ctr" defTabSz="914400" rtl="0" fontAlgn="auto" latinLnBrk="0" hangingPunct="0">
              <a:lnSpc>
                <a:spcPct val="100000"/>
              </a:lnSpc>
              <a:spcBef>
                <a:spcPts val="0"/>
              </a:spcBef>
              <a:spcAft>
                <a:spcPts val="0"/>
              </a:spcAft>
              <a:buClrTx/>
              <a:buSzTx/>
              <a:buFontTx/>
              <a:buNone/>
              <a:tabLst/>
            </a:pPr>
            <a:endParaRPr kumimoji="0" lang="en-US" sz="1300" b="0" i="0" u="none" strike="noStrike" cap="none" spc="0" normalizeH="0" dirty="0">
              <a:ln>
                <a:noFill/>
              </a:ln>
              <a:solidFill>
                <a:srgbClr val="FFFFFF"/>
              </a:solidFill>
              <a:effectLst/>
              <a:uFillTx/>
              <a:latin typeface="Arial"/>
              <a:ea typeface="Arial"/>
              <a:cs typeface="Arial"/>
              <a:sym typeface="Arial"/>
            </a:endParaRPr>
          </a:p>
        </p:txBody>
      </p:sp>
      <p:pic>
        <p:nvPicPr>
          <p:cNvPr id="5" name="Picture 4">
            <a:extLst>
              <a:ext uri="{FF2B5EF4-FFF2-40B4-BE49-F238E27FC236}">
                <a16:creationId xmlns:a16="http://schemas.microsoft.com/office/drawing/2014/main" id="{E50CFAB5-864A-E343-9371-788E943B05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69922" y="4978219"/>
            <a:ext cx="1259142" cy="1275080"/>
          </a:xfrm>
          <a:prstGeom prst="rect">
            <a:avLst/>
          </a:prstGeom>
        </p:spPr>
      </p:pic>
    </p:spTree>
    <p:extLst>
      <p:ext uri="{BB962C8B-B14F-4D97-AF65-F5344CB8AC3E}">
        <p14:creationId xmlns:p14="http://schemas.microsoft.com/office/powerpoint/2010/main" val="1117900487"/>
      </p:ext>
    </p:extLst>
  </p:cSld>
  <p:clrMapOvr>
    <a:masterClrMapping/>
  </p:clrMapOvr>
  <p:transition>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2" descr="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0449" y="628503"/>
            <a:ext cx="3440741" cy="2410532"/>
          </a:xfrm>
          <a:prstGeom prst="rect">
            <a:avLst/>
          </a:prstGeom>
          <a:ln w="12700">
            <a:miter lim="400000"/>
          </a:ln>
        </p:spPr>
      </p:pic>
      <p:sp>
        <p:nvSpPr>
          <p:cNvPr id="7" name="Title 1"/>
          <p:cNvSpPr txBox="1">
            <a:spLocks/>
          </p:cNvSpPr>
          <p:nvPr/>
        </p:nvSpPr>
        <p:spPr>
          <a:xfrm>
            <a:off x="241728" y="628503"/>
            <a:ext cx="5048730" cy="162850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Autofit/>
          </a:bodyPr>
          <a:lstStyle>
            <a:lvl1pPr defTabSz="658368">
              <a:defRPr sz="3456">
                <a:effectLst>
                  <a:outerShdw blurRad="82296" dist="73152" dir="2700000" rotWithShape="0">
                    <a:srgbClr val="000000">
                      <a:alpha val="40000"/>
                    </a:srgbClr>
                  </a:outerShdw>
                </a:effectLst>
              </a:defRPr>
            </a:lvl1pPr>
          </a:lstStyle>
          <a:p>
            <a:pPr lvl="0" defTabSz="914400" eaLnBrk="1" fontAlgn="auto" hangingPunct="1">
              <a:defRPr/>
            </a:pPr>
            <a:r>
              <a:rPr lang="en-US" sz="1600" dirty="0">
                <a:solidFill>
                  <a:srgbClr val="D8BF25"/>
                </a:solidFill>
                <a:effectLst>
                  <a:outerShdw blurRad="114300" dist="101600" dir="2700000" rotWithShape="0">
                    <a:srgbClr val="000000">
                      <a:alpha val="40000"/>
                    </a:srgbClr>
                  </a:outerShdw>
                </a:effectLst>
                <a:latin typeface="Franklin Gothic Book" panose="020B0503020102020204" pitchFamily="34" charset="0"/>
                <a:ea typeface="Arial Black"/>
                <a:cs typeface="Arial Black"/>
                <a:sym typeface="Arial Black"/>
              </a:rPr>
              <a:t>2016 </a:t>
            </a:r>
            <a:r>
              <a:rPr lang="mr-IN" sz="1600" dirty="0">
                <a:solidFill>
                  <a:srgbClr val="D8BF25"/>
                </a:solidFill>
                <a:effectLst>
                  <a:outerShdw blurRad="114300" dist="101600" dir="2700000" rotWithShape="0">
                    <a:srgbClr val="000000">
                      <a:alpha val="40000"/>
                    </a:srgbClr>
                  </a:outerShdw>
                </a:effectLst>
                <a:latin typeface="Franklin Gothic Book" panose="020B0503020102020204" pitchFamily="34" charset="0"/>
                <a:ea typeface="Arial Black"/>
                <a:cs typeface="Arial Black"/>
                <a:sym typeface="Arial Black"/>
              </a:rPr>
              <a:t>–</a:t>
            </a:r>
            <a:r>
              <a:rPr lang="en-US" sz="1600" dirty="0">
                <a:solidFill>
                  <a:srgbClr val="D8BF25"/>
                </a:solidFill>
                <a:effectLst>
                  <a:outerShdw blurRad="114300" dist="101600" dir="2700000" rotWithShape="0">
                    <a:srgbClr val="000000">
                      <a:alpha val="40000"/>
                    </a:srgbClr>
                  </a:outerShdw>
                </a:effectLst>
                <a:latin typeface="Franklin Gothic Book" panose="020B0503020102020204" pitchFamily="34" charset="0"/>
                <a:ea typeface="Arial Black"/>
                <a:cs typeface="Arial Black"/>
                <a:sym typeface="Arial Black"/>
              </a:rPr>
              <a:t> Pilot Season</a:t>
            </a:r>
          </a:p>
          <a:p>
            <a:pPr marL="644652" lvl="1" indent="-342900" defTabSz="731520">
              <a:spcBef>
                <a:spcPts val="500"/>
              </a:spcBef>
              <a:buClr>
                <a:srgbClr val="D8BF25"/>
              </a:buClr>
              <a:buFont typeface="Wingdings" pitchFamily="2" charset="2"/>
              <a:buChar char="q"/>
              <a:defRPr sz="2240"/>
            </a:pPr>
            <a:r>
              <a:rPr lang="en-US" sz="1600" dirty="0">
                <a:latin typeface="Franklin Gothic Book" panose="020B0503020102020204" pitchFamily="34" charset="0"/>
                <a:ea typeface="Trebuchet MS"/>
                <a:cs typeface="Trebuchet MS"/>
              </a:rPr>
              <a:t>2 Leagues, 148 kids.</a:t>
            </a:r>
          </a:p>
          <a:p>
            <a:pPr marL="644652" lvl="1" indent="-342900" defTabSz="731520">
              <a:spcBef>
                <a:spcPts val="500"/>
              </a:spcBef>
              <a:buClr>
                <a:srgbClr val="D8BF25"/>
              </a:buClr>
              <a:buSzPct val="100000"/>
              <a:buFont typeface="Wingdings" pitchFamily="2" charset="2"/>
              <a:buChar char="q"/>
              <a:defRPr sz="2240"/>
            </a:pPr>
            <a:r>
              <a:rPr lang="en-US" sz="1600" dirty="0">
                <a:latin typeface="Franklin Gothic Book" panose="020B0503020102020204" pitchFamily="34" charset="0"/>
                <a:ea typeface="Trebuchet MS"/>
                <a:cs typeface="Trebuchet MS"/>
              </a:rPr>
              <a:t>No concussions, 1 injury (broken arm) in 80+ games.</a:t>
            </a:r>
          </a:p>
          <a:p>
            <a:pPr marL="644652" lvl="1" indent="-342900" defTabSz="731520">
              <a:spcBef>
                <a:spcPts val="500"/>
              </a:spcBef>
              <a:buClr>
                <a:srgbClr val="D8BF25"/>
              </a:buClr>
              <a:buSzPct val="100000"/>
              <a:buFont typeface="Wingdings" pitchFamily="2" charset="2"/>
              <a:buChar char="q"/>
              <a:defRPr sz="2240"/>
            </a:pPr>
            <a:r>
              <a:rPr lang="en-US" sz="1600" dirty="0">
                <a:latin typeface="Franklin Gothic Book" panose="020B0503020102020204" pitchFamily="34" charset="0"/>
              </a:rPr>
              <a:t>38% increase in participation compared to previous year</a:t>
            </a:r>
            <a:r>
              <a:rPr lang="en-US" sz="2400" dirty="0">
                <a:latin typeface="Franklin Gothic Book" panose="020B0503020102020204" pitchFamily="34" charset="0"/>
              </a:rPr>
              <a:t>.</a:t>
            </a:r>
          </a:p>
        </p:txBody>
      </p:sp>
      <p:sp>
        <p:nvSpPr>
          <p:cNvPr id="5" name="Title 1"/>
          <p:cNvSpPr txBox="1">
            <a:spLocks/>
          </p:cNvSpPr>
          <p:nvPr/>
        </p:nvSpPr>
        <p:spPr>
          <a:xfrm>
            <a:off x="241726" y="3750481"/>
            <a:ext cx="4580646" cy="164619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Autofit/>
          </a:bodyPr>
          <a:lstStyle>
            <a:lvl1pPr defTabSz="658368">
              <a:defRPr sz="3456">
                <a:effectLst>
                  <a:outerShdw blurRad="82296" dist="73152" dir="2700000" rotWithShape="0">
                    <a:srgbClr val="000000">
                      <a:alpha val="40000"/>
                    </a:srgbClr>
                  </a:outerShdw>
                </a:effectLst>
              </a:defRPr>
            </a:lvl1pPr>
          </a:lstStyle>
          <a:p>
            <a:pPr lvl="0" defTabSz="914400" eaLnBrk="1" fontAlgn="auto" hangingPunct="1">
              <a:defRPr/>
            </a:pPr>
            <a:r>
              <a:rPr lang="en-US" sz="1600" dirty="0">
                <a:solidFill>
                  <a:srgbClr val="D8BF25"/>
                </a:solidFill>
                <a:effectLst>
                  <a:outerShdw blurRad="114300" dist="101600" dir="2700000" rotWithShape="0">
                    <a:srgbClr val="000000">
                      <a:alpha val="40000"/>
                    </a:srgbClr>
                  </a:outerShdw>
                </a:effectLst>
                <a:latin typeface="Franklin Gothic Book" panose="020B0503020102020204" pitchFamily="34" charset="0"/>
                <a:ea typeface="Arial Black"/>
                <a:cs typeface="Arial Black"/>
                <a:sym typeface="Arial Black"/>
              </a:rPr>
              <a:t>2017</a:t>
            </a:r>
          </a:p>
          <a:p>
            <a:pPr marL="644652" lvl="1" indent="-342900" defTabSz="731520">
              <a:spcBef>
                <a:spcPts val="500"/>
              </a:spcBef>
              <a:buClr>
                <a:srgbClr val="D8BF25"/>
              </a:buClr>
              <a:buFont typeface="Wingdings" pitchFamily="2" charset="2"/>
              <a:buChar char="q"/>
              <a:defRPr sz="2240"/>
            </a:pPr>
            <a:r>
              <a:rPr lang="en-US" sz="1600" dirty="0">
                <a:latin typeface="Franklin Gothic Book" panose="020B0503020102020204" pitchFamily="34" charset="0"/>
                <a:ea typeface="Trebuchet MS"/>
                <a:cs typeface="Trebuchet MS"/>
              </a:rPr>
              <a:t>Over 2,000 players using TackleBar</a:t>
            </a:r>
          </a:p>
          <a:p>
            <a:pPr marL="644525" lvl="1" indent="-342900" defTabSz="731520">
              <a:spcBef>
                <a:spcPts val="500"/>
              </a:spcBef>
              <a:buClr>
                <a:srgbClr val="D8BF25"/>
              </a:buClr>
              <a:buFont typeface="Wingdings" pitchFamily="2" charset="2"/>
              <a:buChar char="q"/>
              <a:defRPr sz="2240"/>
            </a:pPr>
            <a:r>
              <a:rPr lang="en-US" sz="1600" dirty="0">
                <a:latin typeface="Franklin Gothic Book"/>
                <a:ea typeface="Trebuchet MS"/>
                <a:cs typeface="Trebuchet MS"/>
              </a:rPr>
              <a:t>No concussions, 3 injuries</a:t>
            </a:r>
            <a:endParaRPr lang="en-US" sz="1600" dirty="0">
              <a:latin typeface="Franklin Gothic Book" panose="020B0503020102020204" pitchFamily="34" charset="0"/>
              <a:ea typeface="Trebuchet MS"/>
              <a:cs typeface="Trebuchet MS"/>
            </a:endParaRPr>
          </a:p>
          <a:p>
            <a:pPr marL="644652" lvl="1" indent="-342900" defTabSz="731520">
              <a:spcBef>
                <a:spcPts val="500"/>
              </a:spcBef>
              <a:buClr>
                <a:srgbClr val="D8BF25"/>
              </a:buClr>
              <a:buFont typeface="Wingdings" pitchFamily="2" charset="2"/>
              <a:buChar char="q"/>
              <a:defRPr sz="2240"/>
            </a:pPr>
            <a:r>
              <a:rPr lang="en-US" sz="1600" dirty="0">
                <a:latin typeface="Franklin Gothic Book" panose="020B0503020102020204" pitchFamily="34" charset="0"/>
                <a:ea typeface="Trebuchet MS"/>
                <a:cs typeface="Trebuchet MS"/>
              </a:rPr>
              <a:t>17% additional growth in original 2 leagues</a:t>
            </a:r>
          </a:p>
          <a:p>
            <a:pPr marL="644652" lvl="1" indent="-342900" defTabSz="731520">
              <a:spcBef>
                <a:spcPts val="500"/>
              </a:spcBef>
              <a:defRPr sz="2240"/>
            </a:pPr>
            <a:endParaRPr lang="en-US" sz="2000" dirty="0">
              <a:latin typeface="Franklin Gothic Book" panose="020B0503020102020204" pitchFamily="34" charset="0"/>
            </a:endParaRPr>
          </a:p>
        </p:txBody>
      </p:sp>
      <p:sp>
        <p:nvSpPr>
          <p:cNvPr id="6" name="Title 1"/>
          <p:cNvSpPr txBox="1">
            <a:spLocks/>
          </p:cNvSpPr>
          <p:nvPr/>
        </p:nvSpPr>
        <p:spPr>
          <a:xfrm>
            <a:off x="241727" y="4314291"/>
            <a:ext cx="5338723" cy="1646195"/>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Autofit/>
          </a:bodyPr>
          <a:lstStyle>
            <a:lvl1pPr defTabSz="658368">
              <a:defRPr sz="3456">
                <a:effectLst>
                  <a:outerShdw blurRad="82296" dist="73152" dir="2700000" rotWithShape="0">
                    <a:srgbClr val="000000">
                      <a:alpha val="40000"/>
                    </a:srgbClr>
                  </a:outerShdw>
                </a:effectLst>
              </a:defRPr>
            </a:lvl1pPr>
          </a:lstStyle>
          <a:p>
            <a:pPr lvl="0" defTabSz="914400" eaLnBrk="1" fontAlgn="auto" hangingPunct="1">
              <a:defRPr/>
            </a:pPr>
            <a:endParaRPr lang="en-US" sz="1600" dirty="0">
              <a:solidFill>
                <a:srgbClr val="D8BF25"/>
              </a:solidFill>
              <a:effectLst>
                <a:outerShdw blurRad="114300" dist="101600" dir="2700000" rotWithShape="0">
                  <a:srgbClr val="000000">
                    <a:alpha val="40000"/>
                  </a:srgbClr>
                </a:outerShdw>
              </a:effectLst>
              <a:latin typeface="Franklin Gothic Book" panose="020B0503020102020204" pitchFamily="34" charset="0"/>
              <a:ea typeface="Arial Black"/>
              <a:cs typeface="Arial Black"/>
              <a:sym typeface="Arial Black"/>
            </a:endParaRPr>
          </a:p>
        </p:txBody>
      </p:sp>
      <p:pic>
        <p:nvPicPr>
          <p:cNvPr id="9" name="Picture 8" descr="C:\Users\thealy\Pictures\temp2017_1013_CR_TackleBarTournament_0001--nfl_mezz_1280_1024.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49971" y="3768170"/>
            <a:ext cx="3471960" cy="2192315"/>
          </a:xfrm>
          <a:prstGeom prst="rect">
            <a:avLst/>
          </a:prstGeom>
          <a:noFill/>
          <a:ln>
            <a:noFill/>
          </a:ln>
        </p:spPr>
      </p:pic>
    </p:spTree>
    <p:extLst>
      <p:ext uri="{BB962C8B-B14F-4D97-AF65-F5344CB8AC3E}">
        <p14:creationId xmlns:p14="http://schemas.microsoft.com/office/powerpoint/2010/main" val="3995404801"/>
      </p:ext>
    </p:extLst>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41727" y="296809"/>
            <a:ext cx="8350241" cy="1646195"/>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Autofit/>
          </a:bodyPr>
          <a:lstStyle>
            <a:lvl1pPr defTabSz="658368">
              <a:defRPr sz="3456">
                <a:effectLst>
                  <a:outerShdw blurRad="82296" dist="73152" dir="2700000" rotWithShape="0">
                    <a:srgbClr val="000000">
                      <a:alpha val="40000"/>
                    </a:srgbClr>
                  </a:outerShdw>
                </a:effectLst>
              </a:defRPr>
            </a:lvl1pPr>
          </a:lstStyle>
          <a:p>
            <a:pPr lvl="0" defTabSz="914400" eaLnBrk="1" fontAlgn="auto" hangingPunct="1">
              <a:defRPr/>
            </a:pPr>
            <a:endParaRPr lang="en-US" sz="2400" dirty="0">
              <a:latin typeface="Franklin Gothic Book" panose="020B0503020102020204" pitchFamily="34" charset="0"/>
            </a:endParaRPr>
          </a:p>
        </p:txBody>
      </p:sp>
      <p:sp>
        <p:nvSpPr>
          <p:cNvPr id="5" name="Title 1"/>
          <p:cNvSpPr txBox="1">
            <a:spLocks/>
          </p:cNvSpPr>
          <p:nvPr/>
        </p:nvSpPr>
        <p:spPr>
          <a:xfrm>
            <a:off x="241727" y="2450358"/>
            <a:ext cx="5506199" cy="162850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Autofit/>
          </a:bodyPr>
          <a:lstStyle>
            <a:lvl1pPr defTabSz="658368">
              <a:defRPr sz="3456">
                <a:effectLst>
                  <a:outerShdw blurRad="82296" dist="73152" dir="2700000" rotWithShape="0">
                    <a:srgbClr val="000000">
                      <a:alpha val="40000"/>
                    </a:srgbClr>
                  </a:outerShdw>
                </a:effectLst>
              </a:defRPr>
            </a:lvl1pPr>
          </a:lstStyle>
          <a:p>
            <a:pPr marL="644652" lvl="1" indent="-342900" defTabSz="731520">
              <a:spcBef>
                <a:spcPts val="500"/>
              </a:spcBef>
              <a:defRPr sz="2240"/>
            </a:pPr>
            <a:endParaRPr lang="en-US" sz="2000" dirty="0">
              <a:latin typeface="Franklin Gothic Book" panose="020B0503020102020204" pitchFamily="34" charset="0"/>
            </a:endParaRPr>
          </a:p>
        </p:txBody>
      </p:sp>
      <p:sp>
        <p:nvSpPr>
          <p:cNvPr id="6" name="Title 1"/>
          <p:cNvSpPr txBox="1">
            <a:spLocks/>
          </p:cNvSpPr>
          <p:nvPr/>
        </p:nvSpPr>
        <p:spPr>
          <a:xfrm>
            <a:off x="241726" y="804163"/>
            <a:ext cx="5338723" cy="1646195"/>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Autofit/>
          </a:bodyPr>
          <a:lstStyle>
            <a:lvl1pPr defTabSz="658368">
              <a:defRPr sz="3456">
                <a:effectLst>
                  <a:outerShdw blurRad="82296" dist="73152" dir="2700000" rotWithShape="0">
                    <a:srgbClr val="000000">
                      <a:alpha val="40000"/>
                    </a:srgbClr>
                  </a:outerShdw>
                </a:effectLst>
              </a:defRPr>
            </a:lvl1pPr>
          </a:lstStyle>
          <a:p>
            <a:pPr lvl="0" defTabSz="914400" eaLnBrk="1" fontAlgn="auto" hangingPunct="1">
              <a:defRPr/>
            </a:pPr>
            <a:r>
              <a:rPr lang="en-US" sz="1600" dirty="0">
                <a:solidFill>
                  <a:srgbClr val="D8BF25"/>
                </a:solidFill>
                <a:effectLst>
                  <a:outerShdw blurRad="114300" dist="101600" dir="2700000" rotWithShape="0">
                    <a:srgbClr val="000000">
                      <a:alpha val="40000"/>
                    </a:srgbClr>
                  </a:outerShdw>
                </a:effectLst>
                <a:latin typeface="Franklin Gothic Book" panose="020B0503020102020204" pitchFamily="34" charset="0"/>
                <a:ea typeface="Arial Black"/>
                <a:cs typeface="Arial Black"/>
                <a:sym typeface="Arial Black"/>
              </a:rPr>
              <a:t>2018</a:t>
            </a:r>
            <a:endParaRPr lang="en-US" sz="2000" dirty="0">
              <a:latin typeface="Franklin Gothic Book" panose="020B0503020102020204" pitchFamily="34" charset="0"/>
            </a:endParaRPr>
          </a:p>
          <a:p>
            <a:pPr marL="644652" lvl="1" indent="-342900" defTabSz="731520">
              <a:spcBef>
                <a:spcPts val="500"/>
              </a:spcBef>
              <a:buClr>
                <a:srgbClr val="D8BF25"/>
              </a:buClr>
              <a:buFont typeface="Wingdings" pitchFamily="2" charset="2"/>
              <a:buChar char="q"/>
              <a:defRPr sz="2240"/>
            </a:pPr>
            <a:r>
              <a:rPr lang="en-US" sz="1600" dirty="0">
                <a:latin typeface="Franklin Gothic Book" panose="020B0503020102020204" pitchFamily="34" charset="0"/>
                <a:ea typeface="Trebuchet MS"/>
                <a:cs typeface="Trebuchet MS"/>
              </a:rPr>
              <a:t>Over 6000 players using TackleBar</a:t>
            </a:r>
          </a:p>
          <a:p>
            <a:pPr marL="644652" lvl="1" indent="-342900" defTabSz="731520">
              <a:spcBef>
                <a:spcPts val="500"/>
              </a:spcBef>
              <a:buClr>
                <a:srgbClr val="D8BF25"/>
              </a:buClr>
              <a:buFont typeface="Wingdings" pitchFamily="2" charset="2"/>
              <a:buChar char="q"/>
              <a:defRPr sz="2240"/>
            </a:pPr>
            <a:r>
              <a:rPr lang="en-US" sz="1600" dirty="0">
                <a:latin typeface="Franklin Gothic Book" panose="020B0503020102020204" pitchFamily="34" charset="0"/>
                <a:ea typeface="Trebuchet MS"/>
                <a:cs typeface="Trebuchet MS"/>
              </a:rPr>
              <a:t>21 States and Canada, 135 communities/teams participating</a:t>
            </a:r>
          </a:p>
          <a:p>
            <a:pPr marL="644652" lvl="1" indent="-342900" defTabSz="731520">
              <a:spcBef>
                <a:spcPts val="500"/>
              </a:spcBef>
              <a:buClr>
                <a:srgbClr val="D8BF25"/>
              </a:buClr>
              <a:buFont typeface="Wingdings" pitchFamily="2" charset="2"/>
              <a:buChar char="q"/>
              <a:defRPr sz="2240"/>
            </a:pPr>
            <a:r>
              <a:rPr lang="en-US" sz="1600" dirty="0">
                <a:latin typeface="Franklin Gothic Book" panose="020B0503020102020204" pitchFamily="34" charset="0"/>
                <a:ea typeface="Trebuchet MS"/>
                <a:cs typeface="Trebuchet MS"/>
              </a:rPr>
              <a:t>Injury data collected from 926 players </a:t>
            </a:r>
          </a:p>
          <a:p>
            <a:pPr marL="644652" lvl="1" indent="-342900" defTabSz="731520">
              <a:spcBef>
                <a:spcPts val="500"/>
              </a:spcBef>
              <a:buClr>
                <a:srgbClr val="D8BF25"/>
              </a:buClr>
              <a:buFont typeface="Wingdings" pitchFamily="2" charset="2"/>
              <a:buChar char="q"/>
              <a:defRPr sz="2240"/>
            </a:pPr>
            <a:r>
              <a:rPr lang="en-US" sz="1600" dirty="0">
                <a:latin typeface="Franklin Gothic Book" panose="020B0503020102020204" pitchFamily="34" charset="0"/>
                <a:ea typeface="Trebuchet MS"/>
                <a:cs typeface="Trebuchet MS"/>
              </a:rPr>
              <a:t>No concussions, 5 injuries</a:t>
            </a:r>
          </a:p>
          <a:p>
            <a:pPr marL="644652" lvl="1" indent="-342900" defTabSz="731520">
              <a:spcBef>
                <a:spcPts val="500"/>
              </a:spcBef>
              <a:buClr>
                <a:srgbClr val="D8BF25"/>
              </a:buClr>
              <a:buFont typeface="Wingdings" pitchFamily="2" charset="2"/>
              <a:buChar char="q"/>
              <a:defRPr sz="2240"/>
            </a:pPr>
            <a:endParaRPr lang="en-US" sz="1600" dirty="0">
              <a:latin typeface="Franklin Gothic Book" panose="020B0503020102020204" pitchFamily="34" charset="0"/>
              <a:ea typeface="Trebuchet MS"/>
              <a:cs typeface="Trebuchet MS"/>
            </a:endParaRPr>
          </a:p>
          <a:p>
            <a:pPr lvl="0" defTabSz="914400" eaLnBrk="1" fontAlgn="auto" hangingPunct="1">
              <a:defRPr/>
            </a:pPr>
            <a:endParaRPr lang="en-US" sz="1600" dirty="0">
              <a:solidFill>
                <a:srgbClr val="D8BF25"/>
              </a:solidFill>
              <a:effectLst>
                <a:outerShdw blurRad="114300" dist="101600" dir="2700000" rotWithShape="0">
                  <a:srgbClr val="000000">
                    <a:alpha val="40000"/>
                  </a:srgbClr>
                </a:outerShdw>
              </a:effectLst>
              <a:latin typeface="Franklin Gothic Book" panose="020B0503020102020204" pitchFamily="34" charset="0"/>
              <a:ea typeface="Arial Black"/>
              <a:cs typeface="Arial Black"/>
              <a:sym typeface="Arial Black"/>
            </a:endParaRPr>
          </a:p>
        </p:txBody>
      </p:sp>
      <p:pic>
        <p:nvPicPr>
          <p:cNvPr id="10" name="Picture 9" descr="https://gallery.mailchimp.com/7377f9dcf057ac3a872b24433/images/14554f39-d809-4019-9dc7-c5862820d5bb.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50517" y="490245"/>
            <a:ext cx="3648623" cy="2378461"/>
          </a:xfrm>
          <a:prstGeom prst="rect">
            <a:avLst/>
          </a:prstGeom>
          <a:noFill/>
          <a:ln>
            <a:noFill/>
          </a:ln>
        </p:spPr>
      </p:pic>
      <p:sp>
        <p:nvSpPr>
          <p:cNvPr id="2" name="Rectangle 1"/>
          <p:cNvSpPr/>
          <p:nvPr/>
        </p:nvSpPr>
        <p:spPr>
          <a:xfrm>
            <a:off x="241727" y="3493083"/>
            <a:ext cx="4572000" cy="2446824"/>
          </a:xfrm>
          <a:prstGeom prst="rect">
            <a:avLst/>
          </a:prstGeom>
        </p:spPr>
        <p:txBody>
          <a:bodyPr>
            <a:spAutoFit/>
          </a:bodyPr>
          <a:lstStyle/>
          <a:p>
            <a:pPr lvl="0" hangingPunct="1">
              <a:defRPr/>
            </a:pPr>
            <a:r>
              <a:rPr lang="en-US" sz="1600" dirty="0">
                <a:solidFill>
                  <a:srgbClr val="D8BF25"/>
                </a:solidFill>
                <a:effectLst>
                  <a:outerShdw blurRad="114300" dist="101600" dir="2700000" rotWithShape="0">
                    <a:srgbClr val="000000">
                      <a:alpha val="40000"/>
                    </a:srgbClr>
                  </a:outerShdw>
                </a:effectLst>
                <a:latin typeface="Franklin Gothic Book" panose="020B0503020102020204" pitchFamily="34" charset="0"/>
                <a:ea typeface="Arial Black"/>
                <a:cs typeface="Arial Black"/>
                <a:sym typeface="Arial Black"/>
              </a:rPr>
              <a:t>2019</a:t>
            </a:r>
            <a:endParaRPr lang="en-US" sz="2000" dirty="0">
              <a:latin typeface="Franklin Gothic Book" panose="020B0503020102020204" pitchFamily="34" charset="0"/>
            </a:endParaRPr>
          </a:p>
          <a:p>
            <a:pPr marL="644652" lvl="1" indent="-342900" defTabSz="731520">
              <a:spcBef>
                <a:spcPts val="500"/>
              </a:spcBef>
              <a:buClr>
                <a:srgbClr val="D8BF25"/>
              </a:buClr>
              <a:buFont typeface="Wingdings" pitchFamily="2" charset="2"/>
              <a:buChar char="q"/>
              <a:defRPr sz="2240"/>
            </a:pPr>
            <a:r>
              <a:rPr lang="en-US" sz="1600" dirty="0">
                <a:latin typeface="Franklin Gothic Book" panose="020B0503020102020204" pitchFamily="34" charset="0"/>
                <a:ea typeface="Trebuchet MS"/>
                <a:cs typeface="Trebuchet MS"/>
              </a:rPr>
              <a:t>Over 8000 players using TackleBar</a:t>
            </a:r>
          </a:p>
          <a:p>
            <a:pPr marL="644652" lvl="1" indent="-342900" defTabSz="731520">
              <a:spcBef>
                <a:spcPts val="500"/>
              </a:spcBef>
              <a:buClr>
                <a:srgbClr val="D8BF25"/>
              </a:buClr>
              <a:buFont typeface="Wingdings" pitchFamily="2" charset="2"/>
              <a:buChar char="q"/>
              <a:defRPr sz="2240"/>
            </a:pPr>
            <a:r>
              <a:rPr lang="en-US" sz="1600" dirty="0">
                <a:latin typeface="Franklin Gothic Book" panose="020B0503020102020204" pitchFamily="34" charset="0"/>
                <a:ea typeface="Trebuchet MS"/>
                <a:cs typeface="Trebuchet MS"/>
              </a:rPr>
              <a:t>27 States, Canada, Germany and Australia</a:t>
            </a:r>
          </a:p>
          <a:p>
            <a:pPr marL="644652" lvl="1" indent="-342900" defTabSz="731520">
              <a:spcBef>
                <a:spcPts val="500"/>
              </a:spcBef>
              <a:buClr>
                <a:srgbClr val="D8BF25"/>
              </a:buClr>
              <a:buFont typeface="Wingdings" pitchFamily="2" charset="2"/>
              <a:buChar char="q"/>
              <a:defRPr sz="2240"/>
            </a:pPr>
            <a:r>
              <a:rPr lang="en-US" sz="1600" dirty="0">
                <a:latin typeface="Franklin Gothic Book" panose="020B0503020102020204" pitchFamily="34" charset="0"/>
                <a:ea typeface="Trebuchet MS"/>
                <a:cs typeface="Trebuchet MS"/>
              </a:rPr>
              <a:t>200+ communities/teams participating</a:t>
            </a:r>
          </a:p>
          <a:p>
            <a:pPr marL="644652" lvl="1" indent="-342900" defTabSz="731520">
              <a:spcBef>
                <a:spcPts val="500"/>
              </a:spcBef>
              <a:buClr>
                <a:srgbClr val="D8BF25"/>
              </a:buClr>
              <a:buFont typeface="Wingdings" pitchFamily="2" charset="2"/>
              <a:buChar char="q"/>
              <a:defRPr sz="2240"/>
            </a:pPr>
            <a:r>
              <a:rPr lang="en-US" sz="1600" dirty="0">
                <a:latin typeface="Franklin Gothic Book" panose="020B0503020102020204" pitchFamily="34" charset="0"/>
                <a:ea typeface="Trebuchet MS"/>
                <a:cs typeface="Trebuchet MS"/>
              </a:rPr>
              <a:t>Injury data published in </a:t>
            </a:r>
            <a:r>
              <a:rPr lang="en-US" sz="1600" i="1" dirty="0">
                <a:latin typeface="Franklin Gothic Book" panose="020B0503020102020204" pitchFamily="34" charset="0"/>
                <a:ea typeface="Trebuchet MS"/>
                <a:cs typeface="Trebuchet MS"/>
              </a:rPr>
              <a:t>Orthopedic Journal of Sports Medicine</a:t>
            </a:r>
          </a:p>
          <a:p>
            <a:pPr marL="644652" lvl="1" indent="-342900" defTabSz="731520">
              <a:spcBef>
                <a:spcPts val="500"/>
              </a:spcBef>
              <a:buClr>
                <a:srgbClr val="D8BF25"/>
              </a:buClr>
              <a:buFont typeface="Wingdings" pitchFamily="2" charset="2"/>
              <a:buChar char="q"/>
              <a:defRPr sz="2240"/>
            </a:pPr>
            <a:r>
              <a:rPr lang="en-US" sz="1600" dirty="0">
                <a:latin typeface="Franklin Gothic Book" panose="020B0503020102020204" pitchFamily="34" charset="0"/>
                <a:ea typeface="Trebuchet MS"/>
                <a:cs typeface="Trebuchet MS"/>
              </a:rPr>
              <a:t>Riddell Partnership</a:t>
            </a:r>
          </a:p>
          <a:p>
            <a:pPr marL="644652" lvl="1" indent="-342900" defTabSz="731520">
              <a:spcBef>
                <a:spcPts val="500"/>
              </a:spcBef>
              <a:defRPr sz="2240"/>
            </a:pPr>
            <a:endParaRPr lang="en-US" sz="1600" dirty="0">
              <a:latin typeface="Franklin Gothic Book" panose="020B0503020102020204" pitchFamily="34" charset="0"/>
              <a:ea typeface="Trebuchet MS"/>
              <a:cs typeface="Trebuchet MS"/>
            </a:endParaRPr>
          </a:p>
        </p:txBody>
      </p:sp>
      <p:pic>
        <p:nvPicPr>
          <p:cNvPr id="11" name="Picture 10" descr="C:\Users\thealy\Pictures\TackleBar\temp2017_1013_CR_TackleBarTournament_0051--nfl_mezz_1280_1024 (2).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80449" y="3493083"/>
            <a:ext cx="3160139" cy="2898752"/>
          </a:xfrm>
          <a:prstGeom prst="rect">
            <a:avLst/>
          </a:prstGeom>
          <a:noFill/>
          <a:ln>
            <a:noFill/>
          </a:ln>
        </p:spPr>
      </p:pic>
    </p:spTree>
    <p:extLst>
      <p:ext uri="{BB962C8B-B14F-4D97-AF65-F5344CB8AC3E}">
        <p14:creationId xmlns:p14="http://schemas.microsoft.com/office/powerpoint/2010/main" val="898842627"/>
      </p:ext>
    </p:extLst>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1495598643"/>
              </p:ext>
            </p:extLst>
          </p:nvPr>
        </p:nvGraphicFramePr>
        <p:xfrm>
          <a:off x="614345" y="2760756"/>
          <a:ext cx="3343308" cy="2814452"/>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0" y="1048259"/>
            <a:ext cx="4762005" cy="1261884"/>
          </a:xfrm>
          <a:prstGeom prst="rect">
            <a:avLst/>
          </a:prstGeom>
        </p:spPr>
        <p:txBody>
          <a:bodyPr wrap="square">
            <a:spAutoFit/>
          </a:bodyPr>
          <a:lstStyle/>
          <a:p>
            <a:pPr algn="ctr"/>
            <a:endParaRPr lang="en-US" sz="3200" dirty="0">
              <a:solidFill>
                <a:srgbClr val="FFC000"/>
              </a:solidFill>
              <a:latin typeface="Franklin Gothic Book" panose="020B0503020102020204" pitchFamily="34" charset="0"/>
            </a:endParaRPr>
          </a:p>
          <a:p>
            <a:pPr algn="ctr"/>
            <a:r>
              <a:rPr lang="en-US" sz="2200" dirty="0">
                <a:solidFill>
                  <a:schemeClr val="tx1"/>
                </a:solidFill>
                <a:latin typeface="Franklin Gothic Book" panose="020B0503020102020204" pitchFamily="34" charset="0"/>
              </a:rPr>
              <a:t>“I felt TackleBar was a safer </a:t>
            </a:r>
            <a:br>
              <a:rPr lang="en-US" sz="2200" dirty="0">
                <a:solidFill>
                  <a:schemeClr val="tx1"/>
                </a:solidFill>
                <a:latin typeface="Franklin Gothic Book" panose="020B0503020102020204" pitchFamily="34" charset="0"/>
              </a:rPr>
            </a:br>
            <a:r>
              <a:rPr lang="en-US" sz="2200" dirty="0">
                <a:solidFill>
                  <a:schemeClr val="tx1"/>
                </a:solidFill>
                <a:latin typeface="Franklin Gothic Book" panose="020B0503020102020204" pitchFamily="34" charset="0"/>
              </a:rPr>
              <a:t>way to play football.”</a:t>
            </a:r>
          </a:p>
        </p:txBody>
      </p:sp>
      <p:graphicFrame>
        <p:nvGraphicFramePr>
          <p:cNvPr id="4" name="Chart 3">
            <a:extLst>
              <a:ext uri="{FF2B5EF4-FFF2-40B4-BE49-F238E27FC236}">
                <a16:creationId xmlns:a16="http://schemas.microsoft.com/office/drawing/2014/main" id="{68C3EB2D-ED9B-3143-8E92-CE406BD6C552}"/>
              </a:ext>
            </a:extLst>
          </p:cNvPr>
          <p:cNvGraphicFramePr/>
          <p:nvPr>
            <p:extLst>
              <p:ext uri="{D42A27DB-BD31-4B8C-83A1-F6EECF244321}">
                <p14:modId xmlns:p14="http://schemas.microsoft.com/office/powerpoint/2010/main" val="4120212956"/>
              </p:ext>
            </p:extLst>
          </p:nvPr>
        </p:nvGraphicFramePr>
        <p:xfrm>
          <a:off x="5186344" y="2760763"/>
          <a:ext cx="3343308" cy="2814452"/>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id="{EBC527E3-FBFF-C148-8E6D-3BC4F9584EEB}"/>
              </a:ext>
            </a:extLst>
          </p:cNvPr>
          <p:cNvSpPr/>
          <p:nvPr/>
        </p:nvSpPr>
        <p:spPr>
          <a:xfrm>
            <a:off x="4571998" y="995219"/>
            <a:ext cx="4572001" cy="1261884"/>
          </a:xfrm>
          <a:prstGeom prst="rect">
            <a:avLst/>
          </a:prstGeom>
        </p:spPr>
        <p:txBody>
          <a:bodyPr wrap="square">
            <a:spAutoFit/>
          </a:bodyPr>
          <a:lstStyle/>
          <a:p>
            <a:pPr algn="ctr"/>
            <a:endParaRPr lang="en-US" sz="3200" dirty="0">
              <a:solidFill>
                <a:srgbClr val="FFC000"/>
              </a:solidFill>
              <a:latin typeface="Franklin Gothic Book" panose="020B0503020102020204" pitchFamily="34" charset="0"/>
            </a:endParaRPr>
          </a:p>
          <a:p>
            <a:pPr algn="ctr"/>
            <a:r>
              <a:rPr lang="en-US" sz="2200" dirty="0">
                <a:solidFill>
                  <a:schemeClr val="tx1"/>
                </a:solidFill>
                <a:latin typeface="Franklin Gothic Book" panose="020B0503020102020204" pitchFamily="34" charset="0"/>
              </a:rPr>
              <a:t>“TackleBar games and practices provided a real football experience.”</a:t>
            </a:r>
          </a:p>
        </p:txBody>
      </p:sp>
      <p:sp>
        <p:nvSpPr>
          <p:cNvPr id="8" name="Title 1">
            <a:extLst>
              <a:ext uri="{FF2B5EF4-FFF2-40B4-BE49-F238E27FC236}">
                <a16:creationId xmlns:a16="http://schemas.microsoft.com/office/drawing/2014/main" id="{0B558F00-94E3-244F-A0AB-5028F921FD36}"/>
              </a:ext>
            </a:extLst>
          </p:cNvPr>
          <p:cNvSpPr txBox="1">
            <a:spLocks/>
          </p:cNvSpPr>
          <p:nvPr/>
        </p:nvSpPr>
        <p:spPr>
          <a:xfrm>
            <a:off x="0" y="279255"/>
            <a:ext cx="9143999" cy="71596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marL="0" marR="0" indent="0" algn="l" defTabSz="914400" rtl="0" latinLnBrk="0">
              <a:lnSpc>
                <a:spcPct val="100000"/>
              </a:lnSpc>
              <a:spcBef>
                <a:spcPts val="0"/>
              </a:spcBef>
              <a:spcAft>
                <a:spcPts val="0"/>
              </a:spcAft>
              <a:buClrTx/>
              <a:buSzTx/>
              <a:buFontTx/>
              <a:buNone/>
              <a:tabLst/>
              <a:defRPr sz="48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1pPr>
            <a:lvl2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2pPr>
            <a:lvl3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3pPr>
            <a:lvl4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4pPr>
            <a:lvl5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5pPr>
            <a:lvl6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6pPr>
            <a:lvl7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7pPr>
            <a:lvl8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8pPr>
            <a:lvl9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9pPr>
          </a:lstStyle>
          <a:p>
            <a:pPr algn="ctr" hangingPunct="1"/>
            <a:r>
              <a:rPr lang="en-US" sz="3200" dirty="0">
                <a:latin typeface="Franklin Gothic Book" panose="020B0503020102020204" pitchFamily="34" charset="0"/>
              </a:rPr>
              <a:t>2017 Post-Season Parent Survey</a:t>
            </a:r>
          </a:p>
        </p:txBody>
      </p:sp>
    </p:spTree>
    <p:extLst>
      <p:ext uri="{BB962C8B-B14F-4D97-AF65-F5344CB8AC3E}">
        <p14:creationId xmlns:p14="http://schemas.microsoft.com/office/powerpoint/2010/main" val="894835699"/>
      </p:ext>
    </p:extLst>
  </p:cSld>
  <p:clrMapOvr>
    <a:masterClrMapping/>
  </p:clrMapOvr>
  <p:transition>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2351" y="1194569"/>
            <a:ext cx="8229600" cy="4709161"/>
          </a:xfrm>
        </p:spPr>
        <p:txBody>
          <a:bodyPr>
            <a:normAutofit/>
          </a:bodyPr>
          <a:lstStyle/>
          <a:p>
            <a:pPr lvl="0"/>
            <a:r>
              <a:rPr lang="en-US" sz="2200" dirty="0"/>
              <a:t>84% felt TackleBar was safer than tackle football. </a:t>
            </a:r>
          </a:p>
          <a:p>
            <a:pPr lvl="0"/>
            <a:endParaRPr lang="en-US" sz="2200" dirty="0"/>
          </a:p>
          <a:p>
            <a:pPr lvl="0"/>
            <a:r>
              <a:rPr lang="en-US" sz="2200" dirty="0"/>
              <a:t>76% felt TackleBar was a real football experience.</a:t>
            </a:r>
          </a:p>
          <a:p>
            <a:pPr lvl="0"/>
            <a:endParaRPr lang="en-US" sz="2200" dirty="0"/>
          </a:p>
          <a:p>
            <a:pPr lvl="0"/>
            <a:r>
              <a:rPr lang="en-US" sz="2200" dirty="0"/>
              <a:t>83% would recommend TackleBar to others.</a:t>
            </a:r>
          </a:p>
          <a:p>
            <a:pPr lvl="0"/>
            <a:endParaRPr lang="en-US" sz="2200" dirty="0"/>
          </a:p>
          <a:p>
            <a:pPr lvl="0"/>
            <a:r>
              <a:rPr lang="en-US" sz="2200" dirty="0"/>
              <a:t>Approximately 20% of the kids who played TackleBar this season would not have played football at all if TackleBar had not been offered.</a:t>
            </a:r>
          </a:p>
          <a:p>
            <a:endParaRPr lang="en-US" sz="2200" dirty="0"/>
          </a:p>
        </p:txBody>
      </p:sp>
      <p:sp>
        <p:nvSpPr>
          <p:cNvPr id="6" name="Title 1">
            <a:extLst>
              <a:ext uri="{FF2B5EF4-FFF2-40B4-BE49-F238E27FC236}">
                <a16:creationId xmlns:a16="http://schemas.microsoft.com/office/drawing/2014/main" id="{0A3EB9C9-7C52-A84C-BE0E-595039951372}"/>
              </a:ext>
            </a:extLst>
          </p:cNvPr>
          <p:cNvSpPr txBox="1">
            <a:spLocks/>
          </p:cNvSpPr>
          <p:nvPr/>
        </p:nvSpPr>
        <p:spPr>
          <a:xfrm>
            <a:off x="0" y="279255"/>
            <a:ext cx="9143999" cy="71596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marL="0" marR="0" indent="0" algn="l" defTabSz="914400" rtl="0" latinLnBrk="0">
              <a:lnSpc>
                <a:spcPct val="100000"/>
              </a:lnSpc>
              <a:spcBef>
                <a:spcPts val="0"/>
              </a:spcBef>
              <a:spcAft>
                <a:spcPts val="0"/>
              </a:spcAft>
              <a:buClrTx/>
              <a:buSzTx/>
              <a:buFontTx/>
              <a:buNone/>
              <a:tabLst/>
              <a:defRPr sz="48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1pPr>
            <a:lvl2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2pPr>
            <a:lvl3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3pPr>
            <a:lvl4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4pPr>
            <a:lvl5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5pPr>
            <a:lvl6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6pPr>
            <a:lvl7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7pPr>
            <a:lvl8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8pPr>
            <a:lvl9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9pPr>
          </a:lstStyle>
          <a:p>
            <a:pPr algn="ctr" hangingPunct="1"/>
            <a:r>
              <a:rPr lang="en-US" sz="3200" dirty="0">
                <a:latin typeface="Franklin Gothic Book" panose="020B0503020102020204" pitchFamily="34" charset="0"/>
              </a:rPr>
              <a:t>2018 Post-Season Parent Survey</a:t>
            </a:r>
          </a:p>
        </p:txBody>
      </p:sp>
    </p:spTree>
    <p:extLst>
      <p:ext uri="{BB962C8B-B14F-4D97-AF65-F5344CB8AC3E}">
        <p14:creationId xmlns:p14="http://schemas.microsoft.com/office/powerpoint/2010/main" val="3297415299"/>
      </p:ext>
    </p:extLst>
  </p:cSld>
  <p:clrMapOvr>
    <a:masterClrMapping/>
  </p:clrMapOvr>
  <p:transition>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228600" y="1235034"/>
            <a:ext cx="8686800" cy="4799610"/>
          </a:xfrm>
        </p:spPr>
        <p:txBody>
          <a:bodyPr>
            <a:noAutofit/>
          </a:bodyPr>
          <a:lstStyle/>
          <a:p>
            <a:pPr lvl="0">
              <a:lnSpc>
                <a:spcPct val="120000"/>
              </a:lnSpc>
              <a:spcBef>
                <a:spcPts val="0"/>
              </a:spcBef>
            </a:pPr>
            <a:r>
              <a:rPr lang="en-US" sz="2000" dirty="0">
                <a:solidFill>
                  <a:schemeClr val="tx1"/>
                </a:solidFill>
              </a:rPr>
              <a:t>“This program allowed my husband and I to feel comfortable allowing our son to play football this year.”</a:t>
            </a:r>
          </a:p>
          <a:p>
            <a:pPr lvl="0">
              <a:lnSpc>
                <a:spcPct val="120000"/>
              </a:lnSpc>
              <a:spcBef>
                <a:spcPts val="0"/>
              </a:spcBef>
            </a:pPr>
            <a:endParaRPr lang="en-US" sz="2000" dirty="0">
              <a:solidFill>
                <a:schemeClr val="tx1"/>
              </a:solidFill>
            </a:endParaRPr>
          </a:p>
          <a:p>
            <a:pPr marL="137160" lvl="0" indent="0">
              <a:lnSpc>
                <a:spcPct val="120000"/>
              </a:lnSpc>
              <a:spcBef>
                <a:spcPts val="0"/>
              </a:spcBef>
              <a:buNone/>
            </a:pPr>
            <a:endParaRPr lang="en-US" sz="2000" dirty="0">
              <a:solidFill>
                <a:schemeClr val="tx1"/>
              </a:solidFill>
            </a:endParaRPr>
          </a:p>
          <a:p>
            <a:pPr lvl="0">
              <a:lnSpc>
                <a:spcPct val="120000"/>
              </a:lnSpc>
              <a:spcBef>
                <a:spcPts val="0"/>
              </a:spcBef>
            </a:pPr>
            <a:r>
              <a:rPr lang="en-US" sz="2000" dirty="0">
                <a:solidFill>
                  <a:schemeClr val="tx1"/>
                </a:solidFill>
              </a:rPr>
              <a:t>“Really glad to have the opportunity for a safer option to play football.  Please continue to offer and expand it.”</a:t>
            </a:r>
          </a:p>
          <a:p>
            <a:pPr marL="137160" lvl="0" indent="0">
              <a:lnSpc>
                <a:spcPct val="120000"/>
              </a:lnSpc>
              <a:spcBef>
                <a:spcPts val="0"/>
              </a:spcBef>
              <a:buNone/>
            </a:pPr>
            <a:r>
              <a:rPr lang="en-US" sz="2000" dirty="0">
                <a:solidFill>
                  <a:schemeClr val="tx1"/>
                </a:solidFill>
              </a:rPr>
              <a:t> </a:t>
            </a:r>
          </a:p>
          <a:p>
            <a:pPr marL="137160" lvl="0" indent="0">
              <a:lnSpc>
                <a:spcPct val="120000"/>
              </a:lnSpc>
              <a:spcBef>
                <a:spcPts val="0"/>
              </a:spcBef>
              <a:buNone/>
            </a:pPr>
            <a:r>
              <a:rPr lang="en-US" sz="2000" dirty="0">
                <a:solidFill>
                  <a:schemeClr val="tx1"/>
                </a:solidFill>
              </a:rPr>
              <a:t> </a:t>
            </a:r>
          </a:p>
          <a:p>
            <a:pPr lvl="0">
              <a:lnSpc>
                <a:spcPct val="120000"/>
              </a:lnSpc>
              <a:spcBef>
                <a:spcPts val="0"/>
              </a:spcBef>
            </a:pPr>
            <a:r>
              <a:rPr lang="en-US" sz="2000" dirty="0">
                <a:solidFill>
                  <a:schemeClr val="tx1"/>
                </a:solidFill>
              </a:rPr>
              <a:t>“I like the transition from flag to tackle bar football and then to regular football--from no contact to some contact to full contact.”</a:t>
            </a:r>
          </a:p>
          <a:p>
            <a:pPr lvl="0">
              <a:lnSpc>
                <a:spcPct val="120000"/>
              </a:lnSpc>
              <a:spcBef>
                <a:spcPts val="0"/>
              </a:spcBef>
            </a:pPr>
            <a:endParaRPr lang="en-US" sz="2000" dirty="0">
              <a:solidFill>
                <a:schemeClr val="tx1"/>
              </a:solidFill>
            </a:endParaRPr>
          </a:p>
          <a:p>
            <a:pPr marL="137160" indent="0">
              <a:buNone/>
            </a:pPr>
            <a:r>
              <a:rPr lang="en-US" sz="2000" dirty="0">
                <a:solidFill>
                  <a:schemeClr val="tx1"/>
                </a:solidFill>
              </a:rPr>
              <a:t>  </a:t>
            </a:r>
          </a:p>
          <a:p>
            <a:endParaRPr lang="en-US" sz="2000" dirty="0">
              <a:solidFill>
                <a:schemeClr val="tx1"/>
              </a:solidFill>
            </a:endParaRPr>
          </a:p>
        </p:txBody>
      </p:sp>
      <p:sp>
        <p:nvSpPr>
          <p:cNvPr id="6" name="Title 1">
            <a:extLst>
              <a:ext uri="{FF2B5EF4-FFF2-40B4-BE49-F238E27FC236}">
                <a16:creationId xmlns:a16="http://schemas.microsoft.com/office/drawing/2014/main" id="{424CD1E7-8579-3448-AA3F-07F4C0AA877E}"/>
              </a:ext>
            </a:extLst>
          </p:cNvPr>
          <p:cNvSpPr txBox="1">
            <a:spLocks/>
          </p:cNvSpPr>
          <p:nvPr/>
        </p:nvSpPr>
        <p:spPr>
          <a:xfrm>
            <a:off x="0" y="279255"/>
            <a:ext cx="9143999" cy="71596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marL="0" marR="0" indent="0" algn="l" defTabSz="914400" rtl="0" latinLnBrk="0">
              <a:lnSpc>
                <a:spcPct val="100000"/>
              </a:lnSpc>
              <a:spcBef>
                <a:spcPts val="0"/>
              </a:spcBef>
              <a:spcAft>
                <a:spcPts val="0"/>
              </a:spcAft>
              <a:buClrTx/>
              <a:buSzTx/>
              <a:buFontTx/>
              <a:buNone/>
              <a:tabLst/>
              <a:defRPr sz="48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1pPr>
            <a:lvl2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2pPr>
            <a:lvl3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3pPr>
            <a:lvl4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4pPr>
            <a:lvl5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5pPr>
            <a:lvl6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6pPr>
            <a:lvl7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7pPr>
            <a:lvl8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8pPr>
            <a:lvl9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9pPr>
          </a:lstStyle>
          <a:p>
            <a:pPr algn="ctr" hangingPunct="1"/>
            <a:r>
              <a:rPr lang="en-US" sz="3200" dirty="0">
                <a:latin typeface="Franklin Gothic Book" panose="020B0503020102020204" pitchFamily="34" charset="0"/>
              </a:rPr>
              <a:t>Parent Feedback</a:t>
            </a:r>
          </a:p>
        </p:txBody>
      </p:sp>
    </p:spTree>
    <p:extLst>
      <p:ext uri="{BB962C8B-B14F-4D97-AF65-F5344CB8AC3E}">
        <p14:creationId xmlns:p14="http://schemas.microsoft.com/office/powerpoint/2010/main" val="2774715471"/>
      </p:ext>
    </p:extLst>
  </p:cSld>
  <p:clrMapOvr>
    <a:masterClrMapping/>
  </p:clrMapOvr>
  <p:transition>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28057"/>
          </a:xfrm>
        </p:spPr>
        <p:txBody>
          <a:bodyPr>
            <a:noAutofit/>
          </a:bodyPr>
          <a:lstStyle/>
          <a:p>
            <a:pPr algn="ctr"/>
            <a:r>
              <a:rPr lang="en-US" sz="3200" dirty="0">
                <a:effectLst/>
                <a:latin typeface="Franklin Gothic Book" panose="020B0503020102020204" pitchFamily="34" charset="0"/>
              </a:rPr>
              <a:t>Injury Rates In TackleBar Football</a:t>
            </a:r>
            <a:br>
              <a:rPr lang="en-US" sz="3200" dirty="0">
                <a:effectLst/>
                <a:latin typeface="Franklin Gothic Book" panose="020B0503020102020204" pitchFamily="34" charset="0"/>
              </a:rPr>
            </a:br>
            <a:r>
              <a:rPr lang="en-US" sz="2000" i="1" dirty="0">
                <a:effectLst/>
                <a:latin typeface="Franklin Gothic Book" panose="020B0503020102020204" pitchFamily="34" charset="0"/>
              </a:rPr>
              <a:t>Orthopedic Journal of Sports Medicine</a:t>
            </a:r>
            <a:endParaRPr lang="en-US" sz="3200" i="1" dirty="0">
              <a:effectLst/>
              <a:latin typeface="Franklin Gothic Book" panose="020B0503020102020204" pitchFamily="34" charset="0"/>
            </a:endParaRPr>
          </a:p>
        </p:txBody>
      </p:sp>
      <p:sp>
        <p:nvSpPr>
          <p:cNvPr id="3" name="Content Placeholder 2"/>
          <p:cNvSpPr>
            <a:spLocks noGrp="1"/>
          </p:cNvSpPr>
          <p:nvPr>
            <p:ph type="body" idx="1"/>
          </p:nvPr>
        </p:nvSpPr>
        <p:spPr>
          <a:xfrm>
            <a:off x="468086" y="1274474"/>
            <a:ext cx="3995057" cy="4906964"/>
          </a:xfrm>
        </p:spPr>
        <p:txBody>
          <a:bodyPr>
            <a:noAutofit/>
          </a:bodyPr>
          <a:lstStyle/>
          <a:p>
            <a:pPr marL="137160" lvl="0" indent="0">
              <a:lnSpc>
                <a:spcPct val="120000"/>
              </a:lnSpc>
              <a:spcBef>
                <a:spcPts val="0"/>
              </a:spcBef>
              <a:buNone/>
            </a:pPr>
            <a:endParaRPr lang="en-US" sz="1500" dirty="0">
              <a:solidFill>
                <a:schemeClr val="tx1"/>
              </a:solidFill>
            </a:endParaRPr>
          </a:p>
          <a:p>
            <a:pPr lvl="0">
              <a:lnSpc>
                <a:spcPct val="120000"/>
              </a:lnSpc>
              <a:spcBef>
                <a:spcPts val="0"/>
              </a:spcBef>
              <a:buFont typeface="Wingdings" pitchFamily="2" charset="2"/>
              <a:buChar char="q"/>
            </a:pPr>
            <a:r>
              <a:rPr lang="en-US" sz="1500" dirty="0">
                <a:solidFill>
                  <a:schemeClr val="tx1"/>
                </a:solidFill>
              </a:rPr>
              <a:t>Sponsored by the University of MN and Dr. </a:t>
            </a:r>
            <a:r>
              <a:rPr lang="en-US" sz="1500" dirty="0" err="1">
                <a:solidFill>
                  <a:schemeClr val="tx1"/>
                </a:solidFill>
              </a:rPr>
              <a:t>Uzma</a:t>
            </a:r>
            <a:r>
              <a:rPr lang="en-US" sz="1500" dirty="0">
                <a:solidFill>
                  <a:schemeClr val="tx1"/>
                </a:solidFill>
              </a:rPr>
              <a:t> </a:t>
            </a:r>
            <a:r>
              <a:rPr lang="en-US" sz="1500" dirty="0" err="1">
                <a:solidFill>
                  <a:schemeClr val="tx1"/>
                </a:solidFill>
              </a:rPr>
              <a:t>Samadani</a:t>
            </a:r>
            <a:r>
              <a:rPr lang="en-US" sz="1500" dirty="0">
                <a:solidFill>
                  <a:schemeClr val="tx1"/>
                </a:solidFill>
              </a:rPr>
              <a:t>, who compared our data to other published data for incidence of injury in both youth tackle and flag.</a:t>
            </a:r>
          </a:p>
          <a:p>
            <a:pPr lvl="0">
              <a:lnSpc>
                <a:spcPct val="120000"/>
              </a:lnSpc>
              <a:spcBef>
                <a:spcPts val="0"/>
              </a:spcBef>
              <a:buFont typeface="Wingdings" pitchFamily="2" charset="2"/>
              <a:buChar char="q"/>
            </a:pPr>
            <a:endParaRPr lang="en-US" sz="1500" dirty="0">
              <a:solidFill>
                <a:schemeClr val="tx1"/>
              </a:solidFill>
            </a:endParaRPr>
          </a:p>
          <a:p>
            <a:pPr lvl="0">
              <a:lnSpc>
                <a:spcPct val="120000"/>
              </a:lnSpc>
              <a:spcBef>
                <a:spcPts val="0"/>
              </a:spcBef>
              <a:buFont typeface="Wingdings" pitchFamily="2" charset="2"/>
              <a:buChar char="q"/>
            </a:pPr>
            <a:r>
              <a:rPr lang="en-US" sz="1500" dirty="0">
                <a:solidFill>
                  <a:schemeClr val="tx1"/>
                </a:solidFill>
              </a:rPr>
              <a:t>We gathered injury data on 926 players we had &lt;1 injury per 1000 games and practices, zero concussions.</a:t>
            </a:r>
          </a:p>
          <a:p>
            <a:pPr lvl="0">
              <a:lnSpc>
                <a:spcPct val="120000"/>
              </a:lnSpc>
              <a:spcBef>
                <a:spcPts val="0"/>
              </a:spcBef>
              <a:buFont typeface="Wingdings" pitchFamily="2" charset="2"/>
              <a:buChar char="q"/>
            </a:pPr>
            <a:endParaRPr lang="en-US" sz="1500" dirty="0">
              <a:solidFill>
                <a:schemeClr val="tx1"/>
              </a:solidFill>
            </a:endParaRPr>
          </a:p>
          <a:p>
            <a:pPr lvl="0">
              <a:lnSpc>
                <a:spcPct val="120000"/>
              </a:lnSpc>
              <a:spcBef>
                <a:spcPts val="0"/>
              </a:spcBef>
              <a:buFont typeface="Wingdings" pitchFamily="2" charset="2"/>
              <a:buChar char="q"/>
            </a:pPr>
            <a:r>
              <a:rPr lang="en-US" sz="1500" dirty="0">
                <a:solidFill>
                  <a:schemeClr val="tx1"/>
                </a:solidFill>
              </a:rPr>
              <a:t>We collected over 16,000 Athletic Exposures, AE’s (one practice or one game represent one AE).</a:t>
            </a:r>
          </a:p>
          <a:p>
            <a:pPr lvl="0">
              <a:lnSpc>
                <a:spcPct val="120000"/>
              </a:lnSpc>
              <a:spcBef>
                <a:spcPts val="0"/>
              </a:spcBef>
            </a:pPr>
            <a:endParaRPr lang="en-US" sz="1500" dirty="0">
              <a:solidFill>
                <a:schemeClr val="tx1"/>
              </a:solidFill>
            </a:endParaRPr>
          </a:p>
          <a:p>
            <a:pPr marL="137160" indent="0">
              <a:buNone/>
            </a:pPr>
            <a:r>
              <a:rPr lang="en-US" sz="1500" dirty="0">
                <a:solidFill>
                  <a:schemeClr val="tx1"/>
                </a:solidFill>
              </a:rPr>
              <a:t>  </a:t>
            </a:r>
          </a:p>
          <a:p>
            <a:endParaRPr lang="en-US" sz="1500" dirty="0">
              <a:solidFill>
                <a:schemeClr val="tx1"/>
              </a:solidFill>
            </a:endParaRPr>
          </a:p>
        </p:txBody>
      </p:sp>
      <p:sp>
        <p:nvSpPr>
          <p:cNvPr id="6" name="Title 1">
            <a:extLst>
              <a:ext uri="{FF2B5EF4-FFF2-40B4-BE49-F238E27FC236}">
                <a16:creationId xmlns:a16="http://schemas.microsoft.com/office/drawing/2014/main" id="{424CD1E7-8579-3448-AA3F-07F4C0AA877E}"/>
              </a:ext>
            </a:extLst>
          </p:cNvPr>
          <p:cNvSpPr txBox="1">
            <a:spLocks/>
          </p:cNvSpPr>
          <p:nvPr/>
        </p:nvSpPr>
        <p:spPr>
          <a:xfrm>
            <a:off x="0" y="279255"/>
            <a:ext cx="9143999" cy="71596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marL="0" marR="0" indent="0" algn="l" defTabSz="914400" rtl="0" latinLnBrk="0">
              <a:lnSpc>
                <a:spcPct val="100000"/>
              </a:lnSpc>
              <a:spcBef>
                <a:spcPts val="0"/>
              </a:spcBef>
              <a:spcAft>
                <a:spcPts val="0"/>
              </a:spcAft>
              <a:buClrTx/>
              <a:buSzTx/>
              <a:buFontTx/>
              <a:buNone/>
              <a:tabLst/>
              <a:defRPr sz="48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1pPr>
            <a:lvl2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2pPr>
            <a:lvl3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3pPr>
            <a:lvl4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4pPr>
            <a:lvl5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5pPr>
            <a:lvl6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6pPr>
            <a:lvl7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7pPr>
            <a:lvl8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8pPr>
            <a:lvl9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9pPr>
          </a:lstStyle>
          <a:p>
            <a:pPr algn="ctr" hangingPunct="1"/>
            <a:endParaRPr lang="en-US" sz="3200" dirty="0">
              <a:latin typeface="Franklin Gothic Book" panose="020B0503020102020204" pitchFamily="34" charset="0"/>
            </a:endParaRPr>
          </a:p>
        </p:txBody>
      </p:sp>
      <p:pic>
        <p:nvPicPr>
          <p:cNvPr id="4" name="Picture 3">
            <a:extLst>
              <a:ext uri="{FF2B5EF4-FFF2-40B4-BE49-F238E27FC236}">
                <a16:creationId xmlns:a16="http://schemas.microsoft.com/office/drawing/2014/main" id="{B15FFB9A-C5B5-2A45-8AAB-D5C564E69D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9913" y="1513114"/>
            <a:ext cx="2837543" cy="4256314"/>
          </a:xfrm>
          <a:prstGeom prst="rect">
            <a:avLst/>
          </a:prstGeom>
        </p:spPr>
      </p:pic>
    </p:spTree>
    <p:extLst>
      <p:ext uri="{BB962C8B-B14F-4D97-AF65-F5344CB8AC3E}">
        <p14:creationId xmlns:p14="http://schemas.microsoft.com/office/powerpoint/2010/main" val="56691357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251857"/>
          </a:xfrm>
        </p:spPr>
        <p:txBody>
          <a:bodyPr>
            <a:normAutofit/>
          </a:bodyPr>
          <a:lstStyle/>
          <a:p>
            <a:pPr algn="ctr"/>
            <a:r>
              <a:rPr lang="en-US" sz="3200" dirty="0">
                <a:latin typeface="Franklin Gothic Book" panose="020B0503020102020204" pitchFamily="34" charset="0"/>
              </a:rPr>
              <a:t>Injury Rates In TackleBar Football</a:t>
            </a:r>
            <a:br>
              <a:rPr lang="en-US" sz="3200" dirty="0">
                <a:latin typeface="Franklin Gothic Book" panose="020B0503020102020204" pitchFamily="34" charset="0"/>
              </a:rPr>
            </a:br>
            <a:r>
              <a:rPr lang="en-US" sz="2200" dirty="0">
                <a:latin typeface="Franklin Gothic Book" panose="020B0503020102020204" pitchFamily="34" charset="0"/>
              </a:rPr>
              <a:t>Orthopedic Journal of Sports Medicine</a:t>
            </a:r>
          </a:p>
        </p:txBody>
      </p:sp>
      <p:sp>
        <p:nvSpPr>
          <p:cNvPr id="3" name="Text Placeholder 2"/>
          <p:cNvSpPr>
            <a:spLocks noGrp="1"/>
          </p:cNvSpPr>
          <p:nvPr>
            <p:ph type="body" idx="1"/>
          </p:nvPr>
        </p:nvSpPr>
        <p:spPr>
          <a:xfrm>
            <a:off x="0" y="1012371"/>
            <a:ext cx="9056914" cy="2569029"/>
          </a:xfrm>
        </p:spPr>
        <p:txBody>
          <a:bodyPr>
            <a:normAutofit/>
          </a:bodyPr>
          <a:lstStyle/>
          <a:p>
            <a:pPr marL="137160" indent="0">
              <a:buNone/>
            </a:pPr>
            <a:r>
              <a:rPr lang="en-US" sz="2400" dirty="0"/>
              <a:t>Results:</a:t>
            </a:r>
          </a:p>
          <a:p>
            <a:pPr>
              <a:buFont typeface="Wingdings" pitchFamily="2" charset="2"/>
              <a:buChar char="q"/>
            </a:pPr>
            <a:r>
              <a:rPr lang="en-US" sz="1500" dirty="0"/>
              <a:t>We had only 5 injuries meet the threshold (you had to miss a subsequent practice or game).</a:t>
            </a:r>
          </a:p>
          <a:p>
            <a:pPr>
              <a:buFont typeface="Wingdings" pitchFamily="2" charset="2"/>
              <a:buChar char="q"/>
            </a:pPr>
            <a:r>
              <a:rPr lang="en-US" sz="1500" dirty="0"/>
              <a:t>Our incidence of injury was .31/1000 AE’s and 0 for concussions.</a:t>
            </a:r>
          </a:p>
          <a:p>
            <a:pPr lvl="1">
              <a:buFont typeface="Wingdings" pitchFamily="2" charset="2"/>
              <a:buChar char="q"/>
            </a:pPr>
            <a:r>
              <a:rPr lang="en-US" sz="1500" dirty="0" err="1"/>
              <a:t>Dompier</a:t>
            </a:r>
            <a:r>
              <a:rPr lang="en-US" sz="1500" dirty="0"/>
              <a:t> et al reported in JAMA 2.25/1000 AE’s and .99 for concussions in 2015.</a:t>
            </a:r>
          </a:p>
          <a:p>
            <a:pPr lvl="1">
              <a:buFont typeface="Wingdings" pitchFamily="2" charset="2"/>
              <a:buChar char="q"/>
            </a:pPr>
            <a:r>
              <a:rPr lang="en-US" sz="1500" dirty="0"/>
              <a:t>Peterson et al reported in the Ortho Journal of Sports Medicine in 2017 2.6/1000 AE’s and .68 for concussions.</a:t>
            </a:r>
          </a:p>
          <a:p>
            <a:pPr lvl="1">
              <a:buFont typeface="Wingdings" pitchFamily="2" charset="2"/>
              <a:buChar char="q"/>
            </a:pPr>
            <a:r>
              <a:rPr lang="en-US" sz="1500" dirty="0"/>
              <a:t>Peterson reported 5.77 for injuries and 1.33 for concussions /1000 AE for flag football.</a:t>
            </a:r>
          </a:p>
          <a:p>
            <a:endParaRPr lang="en-US" dirty="0"/>
          </a:p>
        </p:txBody>
      </p:sp>
      <p:pic>
        <p:nvPicPr>
          <p:cNvPr id="4" name="Picture 3">
            <a:extLst>
              <a:ext uri="{FF2B5EF4-FFF2-40B4-BE49-F238E27FC236}">
                <a16:creationId xmlns:a16="http://schemas.microsoft.com/office/drawing/2014/main" id="{835C829F-7E67-FE43-8428-C3423275F1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10914" y="3581400"/>
            <a:ext cx="3811657" cy="2541104"/>
          </a:xfrm>
          <a:prstGeom prst="rect">
            <a:avLst/>
          </a:prstGeom>
        </p:spPr>
      </p:pic>
    </p:spTree>
    <p:extLst>
      <p:ext uri="{BB962C8B-B14F-4D97-AF65-F5344CB8AC3E}">
        <p14:creationId xmlns:p14="http://schemas.microsoft.com/office/powerpoint/2010/main" val="2909395198"/>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617471796"/>
              </p:ext>
            </p:extLst>
          </p:nvPr>
        </p:nvGraphicFramePr>
        <p:xfrm>
          <a:off x="1981200" y="1295400"/>
          <a:ext cx="6248400" cy="38100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27354" y="2610880"/>
            <a:ext cx="2057400" cy="6796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50000"/>
              </a:lnSpc>
              <a:spcBef>
                <a:spcPts val="0"/>
              </a:spcBef>
              <a:spcAft>
                <a:spcPts val="0"/>
              </a:spcAft>
              <a:buClrTx/>
              <a:buSzTx/>
              <a:buFontTx/>
              <a:buNone/>
              <a:tabLst/>
            </a:pPr>
            <a:r>
              <a:rPr kumimoji="0" lang="en-US" sz="1600" b="1" i="0" u="none" strike="noStrike" cap="none" spc="0" normalizeH="0" baseline="0" dirty="0">
                <a:ln>
                  <a:noFill/>
                </a:ln>
                <a:solidFill>
                  <a:srgbClr val="FFFFFF"/>
                </a:solidFill>
                <a:effectLst/>
                <a:uFillTx/>
                <a:latin typeface="Arial"/>
                <a:ea typeface="Arial"/>
                <a:cs typeface="Arial"/>
                <a:sym typeface="Arial"/>
              </a:rPr>
              <a:t>Injury Rate</a:t>
            </a:r>
          </a:p>
          <a:p>
            <a:pPr marL="0" marR="0" indent="0" algn="ctr" defTabSz="914400" rtl="0" fontAlgn="auto" latinLnBrk="0" hangingPunct="0">
              <a:lnSpc>
                <a:spcPct val="150000"/>
              </a:lnSpc>
              <a:spcBef>
                <a:spcPts val="0"/>
              </a:spcBef>
              <a:spcAft>
                <a:spcPts val="0"/>
              </a:spcAft>
              <a:buClrTx/>
              <a:buSzTx/>
              <a:buFontTx/>
              <a:buNone/>
              <a:tabLst/>
            </a:pPr>
            <a:r>
              <a:rPr lang="en-US" sz="1000" b="1" dirty="0">
                <a:solidFill>
                  <a:srgbClr val="FFFFFF"/>
                </a:solidFill>
                <a:latin typeface="Arial"/>
                <a:ea typeface="Arial"/>
                <a:cs typeface="Arial"/>
                <a:sym typeface="Arial"/>
              </a:rPr>
              <a:t>(per 1000 Athletic Exposures)</a:t>
            </a:r>
            <a:endParaRPr kumimoji="0" lang="en-US" sz="1000" b="1" i="0" u="none" strike="noStrike" cap="none" spc="0" normalizeH="0" baseline="0" dirty="0">
              <a:ln>
                <a:noFill/>
              </a:ln>
              <a:solidFill>
                <a:srgbClr val="FFFFFF"/>
              </a:solidFill>
              <a:effectLst/>
              <a:uFillTx/>
              <a:latin typeface="Arial"/>
              <a:ea typeface="Arial"/>
              <a:cs typeface="Arial"/>
              <a:sym typeface="Arial"/>
            </a:endParaRPr>
          </a:p>
        </p:txBody>
      </p:sp>
      <p:sp>
        <p:nvSpPr>
          <p:cNvPr id="5" name="TextBox 4"/>
          <p:cNvSpPr txBox="1"/>
          <p:nvPr/>
        </p:nvSpPr>
        <p:spPr>
          <a:xfrm>
            <a:off x="2743200" y="3810000"/>
            <a:ext cx="48490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en-US" sz="1000" dirty="0">
                <a:solidFill>
                  <a:srgbClr val="000000"/>
                </a:solidFill>
                <a:sym typeface="Arial"/>
              </a:rPr>
              <a:t>Youth </a:t>
            </a:r>
          </a:p>
          <a:p>
            <a:pPr algn="ctr" hangingPunct="0"/>
            <a:r>
              <a:rPr lang="en-US" sz="1000" dirty="0">
                <a:solidFill>
                  <a:srgbClr val="000000"/>
                </a:solidFill>
                <a:sym typeface="Arial"/>
              </a:rPr>
              <a:t>Tackle</a:t>
            </a:r>
          </a:p>
        </p:txBody>
      </p:sp>
      <p:sp>
        <p:nvSpPr>
          <p:cNvPr id="6" name="TextBox 5"/>
          <p:cNvSpPr txBox="1"/>
          <p:nvPr/>
        </p:nvSpPr>
        <p:spPr>
          <a:xfrm>
            <a:off x="593271" y="5668089"/>
            <a:ext cx="7957457"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800" b="1" dirty="0"/>
              <a:t>References</a:t>
            </a:r>
            <a:endParaRPr lang="en-US" sz="800" dirty="0"/>
          </a:p>
          <a:p>
            <a:pPr lvl="0" fontAlgn="base"/>
            <a:r>
              <a:rPr lang="en-US" sz="800" dirty="0" err="1"/>
              <a:t>Dompier</a:t>
            </a:r>
            <a:r>
              <a:rPr lang="en-US" sz="800" dirty="0"/>
              <a:t> TP, Kerr ZY, Marshall SW, et al. Incidence of Concussion During Practice and Games in Youth, High School, and Collegiate American Football Players. </a:t>
            </a:r>
            <a:r>
              <a:rPr lang="en-US" sz="800" i="1" dirty="0"/>
              <a:t>JAMA Pediatrics</a:t>
            </a:r>
            <a:r>
              <a:rPr lang="en-US" sz="800" dirty="0"/>
              <a:t>. 2015;169(7):659-665</a:t>
            </a:r>
          </a:p>
          <a:p>
            <a:pPr lvl="0" fontAlgn="base"/>
            <a:r>
              <a:rPr lang="en-US" sz="800" dirty="0"/>
              <a:t>Peterson AR, Kruse AJ, </a:t>
            </a:r>
            <a:r>
              <a:rPr lang="en-US" sz="800" dirty="0" err="1"/>
              <a:t>Meester</a:t>
            </a:r>
            <a:r>
              <a:rPr lang="en-US" sz="800" dirty="0"/>
              <a:t> SM, et al. Youth Football Injuries: A Prospective Cohort. </a:t>
            </a:r>
            <a:r>
              <a:rPr lang="en-US" sz="800" i="1" dirty="0" err="1"/>
              <a:t>Orthop</a:t>
            </a:r>
            <a:r>
              <a:rPr lang="en-US" sz="800" i="1" dirty="0"/>
              <a:t> J Sports Med</a:t>
            </a:r>
            <a:r>
              <a:rPr lang="en-US" sz="800" dirty="0"/>
              <a:t>. 2017;5(2):2325967116686784. </a:t>
            </a:r>
          </a:p>
          <a:p>
            <a:pPr marL="0" marR="0" indent="0" algn="l" defTabSz="914400" rtl="0" fontAlgn="auto" latinLnBrk="0" hangingPunct="0">
              <a:lnSpc>
                <a:spcPct val="100000"/>
              </a:lnSpc>
              <a:spcBef>
                <a:spcPts val="0"/>
              </a:spcBef>
              <a:spcAft>
                <a:spcPts val="0"/>
              </a:spcAft>
              <a:buClrTx/>
              <a:buSzTx/>
              <a:buFontTx/>
              <a:buNone/>
              <a:tabLst/>
            </a:pPr>
            <a:endParaRPr kumimoji="0" lang="en-US" sz="800" b="0" i="0" u="none" strike="noStrike" cap="none" spc="0" normalizeH="0" baseline="0" dirty="0">
              <a:ln>
                <a:noFill/>
              </a:ln>
              <a:solidFill>
                <a:srgbClr val="FFFFFF"/>
              </a:solidFill>
              <a:effectLst/>
              <a:uFillTx/>
              <a:latin typeface="Arial"/>
              <a:ea typeface="Arial"/>
              <a:cs typeface="Arial"/>
              <a:sym typeface="Arial"/>
            </a:endParaRPr>
          </a:p>
        </p:txBody>
      </p:sp>
      <p:sp>
        <p:nvSpPr>
          <p:cNvPr id="7" name="TextBox 6"/>
          <p:cNvSpPr txBox="1"/>
          <p:nvPr/>
        </p:nvSpPr>
        <p:spPr>
          <a:xfrm>
            <a:off x="4191000" y="3886200"/>
            <a:ext cx="48490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en-US" sz="1000" dirty="0">
                <a:solidFill>
                  <a:srgbClr val="000000"/>
                </a:solidFill>
                <a:sym typeface="Arial"/>
              </a:rPr>
              <a:t>Youth </a:t>
            </a:r>
          </a:p>
          <a:p>
            <a:pPr algn="ctr" hangingPunct="0"/>
            <a:r>
              <a:rPr lang="en-US" sz="1000" dirty="0">
                <a:solidFill>
                  <a:srgbClr val="000000"/>
                </a:solidFill>
                <a:sym typeface="Arial"/>
              </a:rPr>
              <a:t>Tackle</a:t>
            </a:r>
          </a:p>
        </p:txBody>
      </p:sp>
      <p:sp>
        <p:nvSpPr>
          <p:cNvPr id="8" name="TextBox 7"/>
          <p:cNvSpPr txBox="1"/>
          <p:nvPr/>
        </p:nvSpPr>
        <p:spPr>
          <a:xfrm>
            <a:off x="5638800" y="3886200"/>
            <a:ext cx="484909"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en-US" sz="1000" dirty="0">
                <a:solidFill>
                  <a:srgbClr val="000000"/>
                </a:solidFill>
                <a:sym typeface="Arial"/>
              </a:rPr>
              <a:t>Flag</a:t>
            </a:r>
          </a:p>
        </p:txBody>
      </p:sp>
      <p:sp>
        <p:nvSpPr>
          <p:cNvPr id="11" name="TextBox 10"/>
          <p:cNvSpPr txBox="1"/>
          <p:nvPr/>
        </p:nvSpPr>
        <p:spPr>
          <a:xfrm>
            <a:off x="7001580" y="4683476"/>
            <a:ext cx="685800" cy="246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1"/>
                </a:solidFill>
                <a:effectLst/>
                <a:uFillTx/>
                <a:ea typeface="Arial"/>
                <a:cs typeface="Arial"/>
                <a:sym typeface="Arial"/>
              </a:rPr>
              <a:t>TackleBar</a:t>
            </a:r>
          </a:p>
        </p:txBody>
      </p:sp>
    </p:spTree>
    <p:extLst>
      <p:ext uri="{BB962C8B-B14F-4D97-AF65-F5344CB8AC3E}">
        <p14:creationId xmlns:p14="http://schemas.microsoft.com/office/powerpoint/2010/main" val="2630550416"/>
      </p:ext>
    </p:extLst>
  </p:cSld>
  <p:clrMapOvr>
    <a:masterClrMapping/>
  </p:clrMapOvr>
  <p:transition>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719943"/>
            <a:ext cx="8458200" cy="4525963"/>
          </a:xfrm>
        </p:spPr>
        <p:txBody>
          <a:bodyPr/>
          <a:lstStyle/>
          <a:p>
            <a:pPr marL="137160" indent="0" algn="ctr">
              <a:buNone/>
            </a:pPr>
            <a:endParaRPr lang="en-US" dirty="0"/>
          </a:p>
          <a:p>
            <a:pPr marL="137160" indent="0" algn="ctr">
              <a:buNone/>
            </a:pPr>
            <a:r>
              <a:rPr lang="en-US" dirty="0"/>
              <a:t>Parents concern for player safety </a:t>
            </a:r>
          </a:p>
          <a:p>
            <a:pPr marL="36576" indent="0" algn="ctr">
              <a:buNone/>
            </a:pPr>
            <a:r>
              <a:rPr lang="en-US" dirty="0"/>
              <a:t> </a:t>
            </a:r>
          </a:p>
          <a:p>
            <a:pPr marL="137160" indent="0" algn="ctr">
              <a:buNone/>
            </a:pPr>
            <a:r>
              <a:rPr lang="en-US" dirty="0"/>
              <a:t>Declining participation</a:t>
            </a:r>
          </a:p>
          <a:p>
            <a:pPr algn="ctr"/>
            <a:endParaRPr lang="en-US" dirty="0"/>
          </a:p>
          <a:p>
            <a:pPr algn="ctr"/>
            <a:endParaRPr lang="en-US" dirty="0"/>
          </a:p>
        </p:txBody>
      </p:sp>
      <p:sp>
        <p:nvSpPr>
          <p:cNvPr id="7" name="Title 1">
            <a:extLst>
              <a:ext uri="{FF2B5EF4-FFF2-40B4-BE49-F238E27FC236}">
                <a16:creationId xmlns:a16="http://schemas.microsoft.com/office/drawing/2014/main" id="{D1538F03-46DE-0540-B57F-9CA4A61DB4F2}"/>
              </a:ext>
            </a:extLst>
          </p:cNvPr>
          <p:cNvSpPr>
            <a:spLocks noGrp="1"/>
          </p:cNvSpPr>
          <p:nvPr>
            <p:ph type="title"/>
          </p:nvPr>
        </p:nvSpPr>
        <p:spPr>
          <a:xfrm>
            <a:off x="-58994" y="780700"/>
            <a:ext cx="9143999" cy="715964"/>
          </a:xfrm>
        </p:spPr>
        <p:txBody>
          <a:bodyPr>
            <a:normAutofit/>
          </a:bodyPr>
          <a:lstStyle/>
          <a:p>
            <a:pPr algn="ctr"/>
            <a:r>
              <a:rPr lang="en-US" sz="3200" dirty="0">
                <a:latin typeface="Franklin Gothic Book" panose="020B0503020102020204" pitchFamily="34" charset="0"/>
              </a:rPr>
              <a:t>What issues are we addressing?</a:t>
            </a:r>
          </a:p>
        </p:txBody>
      </p:sp>
    </p:spTree>
    <p:extLst>
      <p:ext uri="{BB962C8B-B14F-4D97-AF65-F5344CB8AC3E}">
        <p14:creationId xmlns:p14="http://schemas.microsoft.com/office/powerpoint/2010/main" val="2590542581"/>
      </p:ext>
    </p:extLst>
  </p:cSld>
  <p:clrMapOvr>
    <a:masterClrMapping/>
  </p:clrMapOvr>
  <p:transition>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C9B6F-B74C-814D-8629-74B154F33F6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3796D1E3-67D5-BC43-B60F-A47880ED6D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3101770"/>
      </p:ext>
    </p:extLst>
  </p:cSld>
  <p:clrMapOvr>
    <a:masterClrMapping/>
  </p:clrMapOvr>
  <p:transitio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691115" y="1074419"/>
            <a:ext cx="4297743" cy="4828840"/>
          </a:xfrm>
        </p:spPr>
        <p:txBody>
          <a:bodyPr>
            <a:noAutofit/>
          </a:bodyPr>
          <a:lstStyle/>
          <a:p>
            <a:pPr>
              <a:buSzPct val="85000"/>
              <a:buFont typeface="Wingdings" pitchFamily="2" charset="2"/>
              <a:buChar char="q"/>
            </a:pPr>
            <a:endParaRPr lang="en-US" sz="1700" dirty="0"/>
          </a:p>
          <a:p>
            <a:pPr>
              <a:buSzPct val="85000"/>
              <a:buFont typeface="Wingdings" pitchFamily="2" charset="2"/>
              <a:buChar char="q"/>
            </a:pPr>
            <a:r>
              <a:rPr lang="en-US" sz="1700" dirty="0">
                <a:solidFill>
                  <a:schemeClr val="tx1"/>
                </a:solidFill>
              </a:rPr>
              <a:t>A safer approach to the game that preserves the tradition and spirit of the game.</a:t>
            </a:r>
          </a:p>
          <a:p>
            <a:pPr>
              <a:buSzPct val="85000"/>
              <a:buFont typeface="Wingdings" pitchFamily="2" charset="2"/>
              <a:buChar char="q"/>
            </a:pPr>
            <a:endParaRPr lang="en-US" sz="1700" dirty="0"/>
          </a:p>
          <a:p>
            <a:pPr>
              <a:buSzPct val="85000"/>
              <a:buFont typeface="Wingdings" pitchFamily="2" charset="2"/>
              <a:buChar char="q"/>
            </a:pPr>
            <a:endParaRPr lang="en-US" sz="1700" dirty="0"/>
          </a:p>
          <a:p>
            <a:pPr>
              <a:buSzPct val="85000"/>
              <a:buFont typeface="Wingdings" pitchFamily="2" charset="2"/>
              <a:buChar char="q"/>
            </a:pPr>
            <a:r>
              <a:rPr lang="en-US" sz="1700" dirty="0"/>
              <a:t>The TackleBar harness holds two foam bars across the lower back.  </a:t>
            </a:r>
          </a:p>
          <a:p>
            <a:pPr>
              <a:buSzPct val="85000"/>
              <a:buFont typeface="Wingdings" pitchFamily="2" charset="2"/>
              <a:buChar char="q"/>
            </a:pPr>
            <a:endParaRPr lang="en-US" sz="1700" dirty="0"/>
          </a:p>
          <a:p>
            <a:pPr>
              <a:buSzPct val="85000"/>
              <a:buFont typeface="Wingdings" pitchFamily="2" charset="2"/>
              <a:buChar char="q"/>
            </a:pPr>
            <a:endParaRPr lang="en-US" sz="1700" dirty="0"/>
          </a:p>
          <a:p>
            <a:pPr>
              <a:buSzPct val="85000"/>
              <a:buFont typeface="Wingdings" pitchFamily="2" charset="2"/>
              <a:buChar char="q"/>
            </a:pPr>
            <a:r>
              <a:rPr lang="en-US" sz="1700" dirty="0"/>
              <a:t>The defender must </a:t>
            </a:r>
            <a:r>
              <a:rPr lang="en-US" sz="1700" dirty="0">
                <a:solidFill>
                  <a:schemeClr val="tx1"/>
                </a:solidFill>
              </a:rPr>
              <a:t>use form tackling technique </a:t>
            </a:r>
            <a:r>
              <a:rPr lang="en-US" sz="1700" dirty="0"/>
              <a:t>to engage the ball carrier. Once wrapped, they rip the foam bar off the ball carrier to down the play.  Staying on their feet.</a:t>
            </a:r>
          </a:p>
          <a:p>
            <a:pPr>
              <a:buSzPct val="85000"/>
              <a:buFont typeface="Wingdings" pitchFamily="2" charset="2"/>
              <a:buChar char="q"/>
            </a:pPr>
            <a:endParaRPr lang="en-US" sz="1700" dirty="0"/>
          </a:p>
          <a:p>
            <a:pPr>
              <a:buSzPct val="85000"/>
              <a:buFont typeface="Wingdings" pitchFamily="2" charset="2"/>
              <a:buChar char="q"/>
            </a:pPr>
            <a:endParaRPr lang="en-US" sz="1700" dirty="0"/>
          </a:p>
          <a:p>
            <a:pPr>
              <a:buSzPct val="85000"/>
              <a:buFont typeface="Wingdings" pitchFamily="2" charset="2"/>
              <a:buChar char="q"/>
            </a:pPr>
            <a:endParaRPr lang="en-US" sz="1700" dirty="0"/>
          </a:p>
        </p:txBody>
      </p:sp>
      <p:sp>
        <p:nvSpPr>
          <p:cNvPr id="7" name="Title 1">
            <a:extLst>
              <a:ext uri="{FF2B5EF4-FFF2-40B4-BE49-F238E27FC236}">
                <a16:creationId xmlns:a16="http://schemas.microsoft.com/office/drawing/2014/main" id="{DC023106-702B-4540-9823-6FAFF6734D88}"/>
              </a:ext>
            </a:extLst>
          </p:cNvPr>
          <p:cNvSpPr txBox="1">
            <a:spLocks/>
          </p:cNvSpPr>
          <p:nvPr/>
        </p:nvSpPr>
        <p:spPr>
          <a:xfrm>
            <a:off x="0" y="279255"/>
            <a:ext cx="9143999" cy="71596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marL="0" marR="0" indent="0" algn="l" defTabSz="914400" rtl="0" latinLnBrk="0">
              <a:lnSpc>
                <a:spcPct val="100000"/>
              </a:lnSpc>
              <a:spcBef>
                <a:spcPts val="0"/>
              </a:spcBef>
              <a:spcAft>
                <a:spcPts val="0"/>
              </a:spcAft>
              <a:buClrTx/>
              <a:buSzTx/>
              <a:buFontTx/>
              <a:buNone/>
              <a:tabLst/>
              <a:defRPr sz="48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1pPr>
            <a:lvl2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2pPr>
            <a:lvl3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3pPr>
            <a:lvl4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4pPr>
            <a:lvl5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5pPr>
            <a:lvl6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6pPr>
            <a:lvl7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7pPr>
            <a:lvl8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8pPr>
            <a:lvl9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9pPr>
          </a:lstStyle>
          <a:p>
            <a:pPr algn="ctr" hangingPunct="1"/>
            <a:r>
              <a:rPr lang="en-US" sz="3200" dirty="0">
                <a:latin typeface="Franklin Gothic Book" panose="020B0503020102020204" pitchFamily="34" charset="0"/>
              </a:rPr>
              <a:t>What is TackleBar Football?</a:t>
            </a:r>
          </a:p>
        </p:txBody>
      </p:sp>
      <p:pic>
        <p:nvPicPr>
          <p:cNvPr id="2" name="Picture 1">
            <a:extLst>
              <a:ext uri="{FF2B5EF4-FFF2-40B4-BE49-F238E27FC236}">
                <a16:creationId xmlns:a16="http://schemas.microsoft.com/office/drawing/2014/main" id="{8130A0DF-8627-9649-99F6-7FFDCAD0FD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8292" y="1220769"/>
            <a:ext cx="3074647" cy="4682490"/>
          </a:xfrm>
          <a:prstGeom prst="rect">
            <a:avLst/>
          </a:prstGeom>
        </p:spPr>
      </p:pic>
    </p:spTree>
    <p:extLst>
      <p:ext uri="{BB962C8B-B14F-4D97-AF65-F5344CB8AC3E}">
        <p14:creationId xmlns:p14="http://schemas.microsoft.com/office/powerpoint/2010/main" val="110848068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50519" y="1511383"/>
            <a:ext cx="8720666" cy="4709161"/>
          </a:xfrm>
        </p:spPr>
        <p:txBody>
          <a:bodyPr>
            <a:normAutofit/>
          </a:bodyPr>
          <a:lstStyle/>
          <a:p>
            <a:r>
              <a:rPr lang="en-US" sz="2400" dirty="0"/>
              <a:t>Decreases injuries by reducing hits and high impact collisions</a:t>
            </a:r>
          </a:p>
          <a:p>
            <a:endParaRPr lang="en-US" sz="2400" dirty="0"/>
          </a:p>
          <a:p>
            <a:r>
              <a:rPr lang="en-US" sz="2400" dirty="0"/>
              <a:t>Teaches proper form tackling technique</a:t>
            </a:r>
          </a:p>
          <a:p>
            <a:endParaRPr lang="en-US" sz="2400" dirty="0"/>
          </a:p>
          <a:p>
            <a:r>
              <a:rPr lang="en-US" sz="2400" dirty="0"/>
              <a:t>Ideal transition between flag football and tackle football</a:t>
            </a:r>
          </a:p>
          <a:p>
            <a:endParaRPr lang="en-US" sz="2400" dirty="0"/>
          </a:p>
          <a:p>
            <a:r>
              <a:rPr lang="en-US" sz="2400" dirty="0"/>
              <a:t>Increases participation</a:t>
            </a:r>
          </a:p>
        </p:txBody>
      </p:sp>
      <p:sp>
        <p:nvSpPr>
          <p:cNvPr id="6" name="Title 1">
            <a:extLst>
              <a:ext uri="{FF2B5EF4-FFF2-40B4-BE49-F238E27FC236}">
                <a16:creationId xmlns:a16="http://schemas.microsoft.com/office/drawing/2014/main" id="{A9784BFF-6B55-7D47-A588-5D12AB853EE0}"/>
              </a:ext>
            </a:extLst>
          </p:cNvPr>
          <p:cNvSpPr txBox="1">
            <a:spLocks/>
          </p:cNvSpPr>
          <p:nvPr/>
        </p:nvSpPr>
        <p:spPr>
          <a:xfrm>
            <a:off x="0" y="279255"/>
            <a:ext cx="9143999" cy="71596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marL="0" marR="0" indent="0" algn="l" defTabSz="914400" rtl="0" latinLnBrk="0">
              <a:lnSpc>
                <a:spcPct val="100000"/>
              </a:lnSpc>
              <a:spcBef>
                <a:spcPts val="0"/>
              </a:spcBef>
              <a:spcAft>
                <a:spcPts val="0"/>
              </a:spcAft>
              <a:buClrTx/>
              <a:buSzTx/>
              <a:buFontTx/>
              <a:buNone/>
              <a:tabLst/>
              <a:defRPr sz="48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1pPr>
            <a:lvl2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2pPr>
            <a:lvl3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3pPr>
            <a:lvl4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4pPr>
            <a:lvl5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5pPr>
            <a:lvl6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6pPr>
            <a:lvl7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7pPr>
            <a:lvl8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8pPr>
            <a:lvl9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9pPr>
          </a:lstStyle>
          <a:p>
            <a:pPr algn="ctr" hangingPunct="1"/>
            <a:r>
              <a:rPr lang="en-US" sz="3200" dirty="0">
                <a:latin typeface="Franklin Gothic Book" panose="020B0503020102020204" pitchFamily="34" charset="0"/>
              </a:rPr>
              <a:t>Why TackleBar?</a:t>
            </a:r>
          </a:p>
        </p:txBody>
      </p:sp>
    </p:spTree>
    <p:extLst>
      <p:ext uri="{BB962C8B-B14F-4D97-AF65-F5344CB8AC3E}">
        <p14:creationId xmlns:p14="http://schemas.microsoft.com/office/powerpoint/2010/main" val="3264116815"/>
      </p:ext>
    </p:extLst>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7F1D63D-4158-DE40-BF6B-0D365CF259B0}"/>
              </a:ext>
            </a:extLst>
          </p:cNvPr>
          <p:cNvSpPr>
            <a:spLocks noGrp="1"/>
          </p:cNvSpPr>
          <p:nvPr>
            <p:ph type="title"/>
          </p:nvPr>
        </p:nvSpPr>
        <p:spPr>
          <a:xfrm>
            <a:off x="0" y="279255"/>
            <a:ext cx="9143999" cy="715964"/>
          </a:xfrm>
        </p:spPr>
        <p:txBody>
          <a:bodyPr>
            <a:normAutofit/>
          </a:bodyPr>
          <a:lstStyle/>
          <a:p>
            <a:pPr algn="ctr"/>
            <a:r>
              <a:rPr lang="en-US" sz="3200" dirty="0">
                <a:latin typeface="Franklin Gothic Book" panose="020B0503020102020204" pitchFamily="34" charset="0"/>
              </a:rPr>
              <a:t>The Football Progression</a:t>
            </a:r>
          </a:p>
        </p:txBody>
      </p:sp>
      <p:pic>
        <p:nvPicPr>
          <p:cNvPr id="6" name="Picture 5">
            <a:extLst>
              <a:ext uri="{FF2B5EF4-FFF2-40B4-BE49-F238E27FC236}">
                <a16:creationId xmlns:a16="http://schemas.microsoft.com/office/drawing/2014/main" id="{23925975-A0F3-F945-97FC-5CD89EE18C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182" y="-335986"/>
            <a:ext cx="10655459" cy="7103639"/>
          </a:xfrm>
          <a:prstGeom prst="rect">
            <a:avLst/>
          </a:prstGeom>
        </p:spPr>
      </p:pic>
    </p:spTree>
    <p:extLst>
      <p:ext uri="{BB962C8B-B14F-4D97-AF65-F5344CB8AC3E}">
        <p14:creationId xmlns:p14="http://schemas.microsoft.com/office/powerpoint/2010/main" val="2639816031"/>
      </p:ext>
    </p:extLst>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4585" y="4033371"/>
            <a:ext cx="5211711" cy="2492990"/>
          </a:xfrm>
          <a:prstGeom prst="rect">
            <a:avLst/>
          </a:prstGeom>
        </p:spPr>
        <p:txBody>
          <a:bodyPr wrap="square">
            <a:spAutoFit/>
          </a:bodyPr>
          <a:lstStyle/>
          <a:p>
            <a:pPr marL="285750" indent="-285750">
              <a:spcAft>
                <a:spcPts val="1200"/>
              </a:spcAft>
              <a:buFont typeface="Arial"/>
              <a:buChar char="•"/>
            </a:pPr>
            <a:r>
              <a:rPr lang="en-US" sz="1400" dirty="0">
                <a:solidFill>
                  <a:schemeClr val="tx1"/>
                </a:solidFill>
                <a:latin typeface="Franklin Gothic Book" panose="020B0503020102020204" pitchFamily="34" charset="0"/>
              </a:rPr>
              <a:t>For the last three seasons youth leagues have utilized TackleBar as a modified game until their players are old enough and ready for full contact.</a:t>
            </a:r>
          </a:p>
          <a:p>
            <a:pPr marL="285750" indent="-285750">
              <a:spcAft>
                <a:spcPts val="1200"/>
              </a:spcAft>
              <a:buFont typeface="Arial"/>
              <a:buChar char="•"/>
            </a:pPr>
            <a:r>
              <a:rPr lang="en-US" sz="1400" dirty="0">
                <a:solidFill>
                  <a:schemeClr val="tx1"/>
                </a:solidFill>
                <a:latin typeface="Franklin Gothic Book" panose="020B0503020102020204" pitchFamily="34" charset="0"/>
              </a:rPr>
              <a:t>TackleBar integrates seamlessly with programs, and requires no adjustments other than use of the harness to keep contact at safer levels while providing players a real football experience. </a:t>
            </a:r>
          </a:p>
          <a:p>
            <a:pPr marL="285750" indent="-285750">
              <a:spcAft>
                <a:spcPts val="1200"/>
              </a:spcAft>
              <a:buFont typeface="Arial"/>
              <a:buChar char="•"/>
            </a:pPr>
            <a:r>
              <a:rPr lang="en-US" sz="1400" dirty="0">
                <a:solidFill>
                  <a:schemeClr val="tx1"/>
                </a:solidFill>
                <a:latin typeface="Franklin Gothic Book" panose="020B0503020102020204" pitchFamily="34" charset="0"/>
              </a:rPr>
              <a:t>TackleBar supports the football development model.</a:t>
            </a:r>
          </a:p>
          <a:p>
            <a:pPr>
              <a:spcAft>
                <a:spcPts val="1200"/>
              </a:spcAft>
            </a:pPr>
            <a:endParaRPr lang="en-US" sz="1400" dirty="0">
              <a:solidFill>
                <a:srgbClr val="D8BF25"/>
              </a:solidFill>
              <a:latin typeface="Franklin Gothic Book" panose="020B0503020102020204" pitchFamily="34" charset="0"/>
            </a:endParaRPr>
          </a:p>
        </p:txBody>
      </p:sp>
      <p:sp>
        <p:nvSpPr>
          <p:cNvPr id="4" name="Rectangle 3"/>
          <p:cNvSpPr/>
          <p:nvPr/>
        </p:nvSpPr>
        <p:spPr>
          <a:xfrm>
            <a:off x="5898444" y="4048113"/>
            <a:ext cx="3245556" cy="1754327"/>
          </a:xfrm>
          <a:prstGeom prst="rect">
            <a:avLst/>
          </a:prstGeom>
        </p:spPr>
        <p:txBody>
          <a:bodyPr wrap="square">
            <a:spAutoFit/>
          </a:bodyPr>
          <a:lstStyle/>
          <a:p>
            <a:pPr marL="285750" indent="-285750">
              <a:spcAft>
                <a:spcPts val="1200"/>
              </a:spcAft>
              <a:buFont typeface="Arial"/>
              <a:buChar char="•"/>
            </a:pPr>
            <a:r>
              <a:rPr lang="en-US" sz="1400" dirty="0">
                <a:solidFill>
                  <a:schemeClr val="tx1"/>
                </a:solidFill>
                <a:latin typeface="Franklin Gothic Book" panose="020B0503020102020204" pitchFamily="34" charset="0"/>
              </a:rPr>
              <a:t>TackleBar is an invaluable practice and scrimmage tool. </a:t>
            </a:r>
          </a:p>
          <a:p>
            <a:pPr marL="285750" indent="-285750">
              <a:spcAft>
                <a:spcPts val="1200"/>
              </a:spcAft>
              <a:buFont typeface="Arial"/>
              <a:buChar char="•"/>
            </a:pPr>
            <a:r>
              <a:rPr lang="en-US" sz="1400" dirty="0">
                <a:solidFill>
                  <a:schemeClr val="tx1"/>
                </a:solidFill>
                <a:latin typeface="Franklin Gothic Book" panose="020B0503020102020204" pitchFamily="34" charset="0"/>
              </a:rPr>
              <a:t>As programs are facing more restrictions on contact, the TackleBar harness facilitates the closest simulation of game speed tackling</a:t>
            </a:r>
            <a:r>
              <a:rPr lang="en-US" sz="1400" dirty="0">
                <a:solidFill>
                  <a:srgbClr val="D8BF25"/>
                </a:solidFill>
                <a:latin typeface="Franklin Gothic Book" panose="020B0503020102020204" pitchFamily="34" charset="0"/>
              </a:rPr>
              <a:t>.</a:t>
            </a:r>
          </a:p>
        </p:txBody>
      </p:sp>
      <p:pic>
        <p:nvPicPr>
          <p:cNvPr id="5" name="Picture 4" descr="A group of people playing football on a field&#10;&#10;Description automatically generated">
            <a:extLst>
              <a:ext uri="{FF2B5EF4-FFF2-40B4-BE49-F238E27FC236}">
                <a16:creationId xmlns:a16="http://schemas.microsoft.com/office/drawing/2014/main" id="{289FEE10-C667-F743-8CED-0B3C619AB7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281"/>
          <a:stretch/>
        </p:blipFill>
        <p:spPr>
          <a:xfrm>
            <a:off x="244593" y="369126"/>
            <a:ext cx="5297918" cy="3520440"/>
          </a:xfrm>
          <a:prstGeom prst="rect">
            <a:avLst/>
          </a:prstGeom>
        </p:spPr>
      </p:pic>
      <p:pic>
        <p:nvPicPr>
          <p:cNvPr id="6" name="Picture 5" descr="DSC_2357.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8129" y="743186"/>
            <a:ext cx="2133245" cy="3200400"/>
          </a:xfrm>
          <a:prstGeom prst="rect">
            <a:avLst/>
          </a:prstGeom>
        </p:spPr>
      </p:pic>
      <p:sp>
        <p:nvSpPr>
          <p:cNvPr id="9" name="Title 1">
            <a:extLst>
              <a:ext uri="{FF2B5EF4-FFF2-40B4-BE49-F238E27FC236}">
                <a16:creationId xmlns:a16="http://schemas.microsoft.com/office/drawing/2014/main" id="{0DD0DFFD-3594-0043-B748-5A7A274C0795}"/>
              </a:ext>
            </a:extLst>
          </p:cNvPr>
          <p:cNvSpPr txBox="1">
            <a:spLocks/>
          </p:cNvSpPr>
          <p:nvPr/>
        </p:nvSpPr>
        <p:spPr>
          <a:xfrm>
            <a:off x="152714" y="264019"/>
            <a:ext cx="5303582" cy="71596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marL="0" marR="0" indent="0" algn="l" defTabSz="914400" rtl="0" latinLnBrk="0">
              <a:lnSpc>
                <a:spcPct val="100000"/>
              </a:lnSpc>
              <a:spcBef>
                <a:spcPts val="0"/>
              </a:spcBef>
              <a:spcAft>
                <a:spcPts val="0"/>
              </a:spcAft>
              <a:buClrTx/>
              <a:buSzTx/>
              <a:buFontTx/>
              <a:buNone/>
              <a:tabLst/>
              <a:defRPr sz="48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1pPr>
            <a:lvl2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2pPr>
            <a:lvl3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3pPr>
            <a:lvl4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4pPr>
            <a:lvl5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5pPr>
            <a:lvl6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6pPr>
            <a:lvl7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7pPr>
            <a:lvl8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8pPr>
            <a:lvl9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9pPr>
          </a:lstStyle>
          <a:p>
            <a:pPr algn="ctr" hangingPunct="1"/>
            <a:r>
              <a:rPr lang="en-US" sz="2000" dirty="0">
                <a:latin typeface="Franklin Gothic Book" panose="020B0503020102020204" pitchFamily="34" charset="0"/>
              </a:rPr>
              <a:t>TackleBar for Games</a:t>
            </a:r>
          </a:p>
        </p:txBody>
      </p:sp>
      <p:sp>
        <p:nvSpPr>
          <p:cNvPr id="10" name="Title 1">
            <a:extLst>
              <a:ext uri="{FF2B5EF4-FFF2-40B4-BE49-F238E27FC236}">
                <a16:creationId xmlns:a16="http://schemas.microsoft.com/office/drawing/2014/main" id="{ADB1E089-639F-4144-98B5-5A70F45B934C}"/>
              </a:ext>
            </a:extLst>
          </p:cNvPr>
          <p:cNvSpPr txBox="1">
            <a:spLocks/>
          </p:cNvSpPr>
          <p:nvPr/>
        </p:nvSpPr>
        <p:spPr>
          <a:xfrm>
            <a:off x="4748188" y="216572"/>
            <a:ext cx="5303582" cy="71596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marL="0" marR="0" indent="0" algn="l" defTabSz="914400" rtl="0" latinLnBrk="0">
              <a:lnSpc>
                <a:spcPct val="100000"/>
              </a:lnSpc>
              <a:spcBef>
                <a:spcPts val="0"/>
              </a:spcBef>
              <a:spcAft>
                <a:spcPts val="0"/>
              </a:spcAft>
              <a:buClrTx/>
              <a:buSzTx/>
              <a:buFontTx/>
              <a:buNone/>
              <a:tabLst/>
              <a:defRPr sz="48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1pPr>
            <a:lvl2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2pPr>
            <a:lvl3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3pPr>
            <a:lvl4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4pPr>
            <a:lvl5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5pPr>
            <a:lvl6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6pPr>
            <a:lvl7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7pPr>
            <a:lvl8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8pPr>
            <a:lvl9pPr marL="0" marR="0" indent="0" algn="ctr" defTabSz="914400" rtl="0" latinLnBrk="0">
              <a:lnSpc>
                <a:spcPts val="7800"/>
              </a:lnSpc>
              <a:spcBef>
                <a:spcPts val="0"/>
              </a:spcBef>
              <a:spcAft>
                <a:spcPts val="0"/>
              </a:spcAft>
              <a:buClrTx/>
              <a:buSzTx/>
              <a:buFontTx/>
              <a:buNone/>
              <a:tabLst/>
              <a:defRPr sz="7200" b="0" i="0" u="none" strike="noStrike" cap="none" spc="0" baseline="0">
                <a:ln>
                  <a:noFill/>
                </a:ln>
                <a:solidFill>
                  <a:srgbClr val="D8BF25"/>
                </a:solidFill>
                <a:effectLst>
                  <a:outerShdw blurRad="114300" dist="101600" dir="2700000" rotWithShape="0">
                    <a:srgbClr val="000000">
                      <a:alpha val="40000"/>
                    </a:srgbClr>
                  </a:outerShdw>
                </a:effectLst>
                <a:uFillTx/>
                <a:latin typeface="Arial Black"/>
                <a:ea typeface="Arial Black"/>
                <a:cs typeface="Arial Black"/>
                <a:sym typeface="Arial Black"/>
              </a:defRPr>
            </a:lvl9pPr>
          </a:lstStyle>
          <a:p>
            <a:pPr algn="ctr" hangingPunct="1"/>
            <a:r>
              <a:rPr lang="en-US" sz="2000" dirty="0">
                <a:latin typeface="Franklin Gothic Book" panose="020B0503020102020204" pitchFamily="34" charset="0"/>
              </a:rPr>
              <a:t>TackleBar for Practice</a:t>
            </a:r>
          </a:p>
        </p:txBody>
      </p:sp>
    </p:spTree>
    <p:extLst>
      <p:ext uri="{BB962C8B-B14F-4D97-AF65-F5344CB8AC3E}">
        <p14:creationId xmlns:p14="http://schemas.microsoft.com/office/powerpoint/2010/main" val="2367564453"/>
      </p:ext>
    </p:extLst>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4"/>
          <p:cNvSpPr>
            <a:spLocks noGrp="1"/>
          </p:cNvSpPr>
          <p:nvPr>
            <p:ph type="body" idx="1"/>
          </p:nvPr>
        </p:nvSpPr>
        <p:spPr>
          <a:xfrm>
            <a:off x="1213529" y="1104590"/>
            <a:ext cx="7032878" cy="4709161"/>
          </a:xfrm>
          <a:prstGeom prst="rect">
            <a:avLst/>
          </a:prstGeom>
        </p:spPr>
        <p:txBody>
          <a:bodyPr>
            <a:normAutofit/>
          </a:bodyPr>
          <a:lstStyle/>
          <a:p>
            <a:pPr marL="0" indent="0" algn="ctr">
              <a:buSzPct val="75000"/>
              <a:buNone/>
              <a:defRPr b="1">
                <a:solidFill>
                  <a:srgbClr val="000000"/>
                </a:solidFill>
                <a:latin typeface="Trebuchet MS"/>
                <a:ea typeface="Trebuchet MS"/>
                <a:cs typeface="Trebuchet MS"/>
                <a:sym typeface="Trebuchet MS"/>
              </a:defRPr>
            </a:pPr>
            <a:r>
              <a:rPr sz="1600" dirty="0"/>
              <a:t>Equipment</a:t>
            </a:r>
          </a:p>
          <a:p>
            <a:pPr>
              <a:buSzPct val="75000"/>
              <a:buFont typeface="Wingdings" pitchFamily="2" charset="2"/>
              <a:buChar char="q"/>
            </a:pPr>
            <a:r>
              <a:rPr lang="en-US" sz="2000" dirty="0">
                <a:solidFill>
                  <a:schemeClr val="tx1"/>
                </a:solidFill>
              </a:rPr>
              <a:t>Target age- the transition year from flag</a:t>
            </a:r>
          </a:p>
          <a:p>
            <a:pPr>
              <a:buSzPct val="75000"/>
              <a:buFont typeface="Wingdings" pitchFamily="2" charset="2"/>
              <a:buChar char="q"/>
            </a:pPr>
            <a:endParaRPr lang="en-US" sz="2000" dirty="0">
              <a:solidFill>
                <a:schemeClr val="tx1"/>
              </a:solidFill>
            </a:endParaRPr>
          </a:p>
          <a:p>
            <a:pPr>
              <a:buSzPct val="75000"/>
              <a:buFont typeface="Wingdings" pitchFamily="2" charset="2"/>
              <a:buChar char="q"/>
            </a:pPr>
            <a:r>
              <a:rPr lang="en-US" sz="2000" dirty="0">
                <a:solidFill>
                  <a:schemeClr val="tx1"/>
                </a:solidFill>
              </a:rPr>
              <a:t>Equipment:</a:t>
            </a:r>
          </a:p>
          <a:p>
            <a:pPr lvl="1">
              <a:buSzPct val="75000"/>
              <a:buFont typeface="Wingdings" pitchFamily="2" charset="2"/>
              <a:buChar char="q"/>
            </a:pPr>
            <a:r>
              <a:rPr lang="en-US" sz="2000" dirty="0">
                <a:solidFill>
                  <a:schemeClr val="tx1"/>
                </a:solidFill>
              </a:rPr>
              <a:t>Standard protective equipment plus a TackleBar Harness </a:t>
            </a:r>
          </a:p>
          <a:p>
            <a:pPr lvl="1">
              <a:buSzPct val="75000"/>
              <a:buFont typeface="Wingdings" pitchFamily="2" charset="2"/>
              <a:buChar char="q"/>
            </a:pPr>
            <a:endParaRPr lang="en-US" sz="2000" dirty="0">
              <a:solidFill>
                <a:schemeClr val="tx1"/>
              </a:solidFill>
            </a:endParaRPr>
          </a:p>
          <a:p>
            <a:pPr>
              <a:buSzPct val="75000"/>
              <a:buFont typeface="Wingdings" pitchFamily="2" charset="2"/>
              <a:buChar char="q"/>
            </a:pPr>
            <a:r>
              <a:rPr lang="en-US" sz="2000" dirty="0">
                <a:solidFill>
                  <a:schemeClr val="tx1"/>
                </a:solidFill>
              </a:rPr>
              <a:t>Special Teams:</a:t>
            </a:r>
          </a:p>
          <a:p>
            <a:pPr lvl="1">
              <a:buSzPct val="75000"/>
              <a:buFont typeface="Wingdings" pitchFamily="2" charset="2"/>
              <a:buChar char="q"/>
            </a:pPr>
            <a:r>
              <a:rPr lang="en-US" sz="2000" dirty="0">
                <a:solidFill>
                  <a:schemeClr val="tx1"/>
                </a:solidFill>
              </a:rPr>
              <a:t>No kick-offs,</a:t>
            </a:r>
            <a:r>
              <a:rPr lang="en-US" sz="2000" dirty="0">
                <a:solidFill>
                  <a:schemeClr val="tx1"/>
                </a:solidFill>
                <a:sym typeface="Calibri"/>
              </a:rPr>
              <a:t> ball is placed on 30 yard line.</a:t>
            </a:r>
          </a:p>
          <a:p>
            <a:pPr lvl="1">
              <a:buSzPct val="75000"/>
              <a:buFont typeface="Wingdings" pitchFamily="2" charset="2"/>
              <a:buChar char="q"/>
            </a:pPr>
            <a:r>
              <a:rPr lang="en-US" sz="2000" dirty="0">
                <a:solidFill>
                  <a:schemeClr val="tx1"/>
                </a:solidFill>
              </a:rPr>
              <a:t>Punts</a:t>
            </a:r>
            <a:r>
              <a:rPr lang="en-US" sz="2000" dirty="0">
                <a:solidFill>
                  <a:schemeClr val="tx1"/>
                </a:solidFill>
                <a:sym typeface="Calibri"/>
              </a:rPr>
              <a:t>: no rush, ball placed where caught or where the ball comes to rest.</a:t>
            </a:r>
          </a:p>
          <a:p>
            <a:pPr lvl="1">
              <a:buSzPct val="75000"/>
              <a:buFont typeface="Wingdings" pitchFamily="2" charset="2"/>
              <a:buChar char="q"/>
            </a:pPr>
            <a:endParaRPr lang="en-US" sz="2000" dirty="0">
              <a:solidFill>
                <a:schemeClr val="tx1"/>
              </a:solidFill>
              <a:sym typeface="Calibri"/>
            </a:endParaRPr>
          </a:p>
        </p:txBody>
      </p:sp>
      <p:sp>
        <p:nvSpPr>
          <p:cNvPr id="73" name="What is TackleBar Football"/>
          <p:cNvSpPr/>
          <p:nvPr/>
        </p:nvSpPr>
        <p:spPr>
          <a:xfrm>
            <a:off x="152400" y="32775"/>
            <a:ext cx="8839200" cy="1331682"/>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lvl1pPr algn="ctr" defTabSz="594359">
              <a:lnSpc>
                <a:spcPts val="5000"/>
              </a:lnSpc>
              <a:defRPr sz="4680">
                <a:solidFill>
                  <a:srgbClr val="D8BF25"/>
                </a:solidFill>
                <a:effectLst>
                  <a:outerShdw blurRad="74295" dist="66040" dir="2700000" rotWithShape="0">
                    <a:srgbClr val="000000">
                      <a:alpha val="40000"/>
                    </a:srgbClr>
                  </a:outerShdw>
                </a:effectLst>
                <a:latin typeface="Arial Black"/>
                <a:ea typeface="Arial Black"/>
                <a:cs typeface="Arial Black"/>
                <a:sym typeface="Arial Black"/>
              </a:defRPr>
            </a:lvl1pPr>
          </a:lstStyle>
          <a:p>
            <a:r>
              <a:rPr lang="en-US" sz="3200" dirty="0">
                <a:latin typeface="Franklin Gothic Book" panose="020B0503020102020204" pitchFamily="34" charset="0"/>
              </a:rPr>
              <a:t>Playing </a:t>
            </a:r>
            <a:r>
              <a:rPr sz="3200" dirty="0">
                <a:latin typeface="Franklin Gothic Book" panose="020B0503020102020204" pitchFamily="34" charset="0"/>
              </a:rPr>
              <a:t>TackleBa</a:t>
            </a:r>
            <a:r>
              <a:rPr lang="en-US" sz="3200" dirty="0">
                <a:latin typeface="Franklin Gothic Book" panose="020B0503020102020204" pitchFamily="34" charset="0"/>
              </a:rPr>
              <a:t>r</a:t>
            </a:r>
            <a:r>
              <a:rPr sz="3200" dirty="0">
                <a:latin typeface="Franklin Gothic Book" panose="020B0503020102020204" pitchFamily="34" charset="0"/>
              </a:rPr>
              <a:t> Football</a:t>
            </a:r>
            <a:r>
              <a:rPr lang="en-US" sz="3200" dirty="0">
                <a:latin typeface="Franklin Gothic Book" panose="020B0503020102020204" pitchFamily="34" charset="0"/>
              </a:rPr>
              <a:t> as a Game</a:t>
            </a:r>
            <a:endParaRPr sz="3200" dirty="0">
              <a:latin typeface="Franklin Gothic Book" panose="020B0503020102020204" pitchFamily="34" charset="0"/>
            </a:endParaRPr>
          </a:p>
        </p:txBody>
      </p:sp>
    </p:spTree>
    <p:extLst>
      <p:ext uri="{BB962C8B-B14F-4D97-AF65-F5344CB8AC3E}">
        <p14:creationId xmlns:p14="http://schemas.microsoft.com/office/powerpoint/2010/main" val="3121517557"/>
      </p:ext>
    </p:extLst>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Content Placeholder 5"/>
          <p:cNvSpPr>
            <a:spLocks noGrp="1"/>
          </p:cNvSpPr>
          <p:nvPr>
            <p:ph type="body" idx="1"/>
          </p:nvPr>
        </p:nvSpPr>
        <p:spPr>
          <a:xfrm>
            <a:off x="246509" y="1295266"/>
            <a:ext cx="8650983" cy="4709160"/>
          </a:xfrm>
          <a:prstGeom prst="rect">
            <a:avLst/>
          </a:prstGeom>
        </p:spPr>
        <p:txBody>
          <a:bodyPr>
            <a:noAutofit/>
          </a:bodyPr>
          <a:lstStyle/>
          <a:p>
            <a:pPr>
              <a:buSzPct val="75000"/>
              <a:buFont typeface="Wingdings" pitchFamily="2" charset="2"/>
              <a:buChar char="q"/>
              <a:defRPr sz="1848"/>
            </a:pPr>
            <a:r>
              <a:rPr lang="en-US" sz="2000" dirty="0">
                <a:solidFill>
                  <a:schemeClr val="tx1"/>
                </a:solidFill>
              </a:rPr>
              <a:t>Tackling:</a:t>
            </a:r>
          </a:p>
          <a:p>
            <a:pPr lvl="1">
              <a:buSzPct val="75000"/>
              <a:buFont typeface="Wingdings" pitchFamily="2" charset="2"/>
              <a:buChar char="q"/>
              <a:defRPr sz="1848"/>
            </a:pPr>
            <a:r>
              <a:rPr lang="en-US" sz="2000" dirty="0">
                <a:solidFill>
                  <a:schemeClr val="tx1"/>
                </a:solidFill>
              </a:rPr>
              <a:t>No tackling or throwing players to the ground. </a:t>
            </a:r>
          </a:p>
          <a:p>
            <a:pPr lvl="1">
              <a:buSzPct val="75000"/>
              <a:buFont typeface="Wingdings" pitchFamily="2" charset="2"/>
              <a:buChar char="q"/>
              <a:defRPr sz="1848"/>
            </a:pPr>
            <a:r>
              <a:rPr lang="en-US" sz="2000" dirty="0">
                <a:solidFill>
                  <a:schemeClr val="tx1"/>
                </a:solidFill>
              </a:rPr>
              <a:t>No helmet initiated contact.</a:t>
            </a:r>
          </a:p>
          <a:p>
            <a:pPr lvl="1">
              <a:buSzPct val="75000"/>
              <a:buFont typeface="Wingdings" pitchFamily="2" charset="2"/>
              <a:buChar char="q"/>
              <a:defRPr sz="1848"/>
            </a:pPr>
            <a:r>
              <a:rPr lang="en-US" sz="2000" dirty="0">
                <a:solidFill>
                  <a:schemeClr val="tx1"/>
                </a:solidFill>
              </a:rPr>
              <a:t>Players may never leave their feet to launch or dive into another player.</a:t>
            </a:r>
          </a:p>
          <a:p>
            <a:pPr marL="137160" indent="0">
              <a:buSzPct val="75000"/>
              <a:buNone/>
              <a:defRPr sz="1848"/>
            </a:pPr>
            <a:r>
              <a:rPr lang="en-US" sz="2000" dirty="0">
                <a:solidFill>
                  <a:schemeClr val="tx1"/>
                </a:solidFill>
              </a:rPr>
              <a:t> </a:t>
            </a:r>
          </a:p>
          <a:p>
            <a:pPr>
              <a:buSzPct val="75000"/>
              <a:buFont typeface="Wingdings" pitchFamily="2" charset="2"/>
              <a:buChar char="q"/>
              <a:defRPr sz="1848"/>
            </a:pPr>
            <a:r>
              <a:rPr lang="en-US" sz="2000" dirty="0">
                <a:solidFill>
                  <a:schemeClr val="tx1"/>
                </a:solidFill>
              </a:rPr>
              <a:t>Wrap and Rip™ Technique is recommended.  Defender breaks down, wraps ball carrier and rips TackleBar™ – simulates latest recommended shoulder tackling technique. </a:t>
            </a:r>
          </a:p>
          <a:p>
            <a:pPr>
              <a:buSzPct val="75000"/>
              <a:buFont typeface="Wingdings" pitchFamily="2" charset="2"/>
              <a:buChar char="q"/>
              <a:defRPr sz="1848"/>
            </a:pPr>
            <a:endParaRPr lang="en-US" sz="2000" dirty="0">
              <a:solidFill>
                <a:schemeClr val="tx1"/>
              </a:solidFill>
            </a:endParaRPr>
          </a:p>
          <a:p>
            <a:pPr>
              <a:buSzPct val="75000"/>
              <a:buFont typeface="Wingdings" pitchFamily="2" charset="2"/>
              <a:buChar char="q"/>
              <a:defRPr sz="1848"/>
            </a:pPr>
            <a:r>
              <a:rPr lang="en-US" sz="2000" dirty="0">
                <a:solidFill>
                  <a:schemeClr val="tx1"/>
                </a:solidFill>
              </a:rPr>
              <a:t>It is not a penalty if the ball carrier inadvertently goes to the ground during this action.  However, contact that deliberately takes the ball carrier to the ground with force would be a penalty.</a:t>
            </a:r>
          </a:p>
        </p:txBody>
      </p:sp>
      <p:sp>
        <p:nvSpPr>
          <p:cNvPr id="6" name="Title 1">
            <a:extLst>
              <a:ext uri="{FF2B5EF4-FFF2-40B4-BE49-F238E27FC236}">
                <a16:creationId xmlns:a16="http://schemas.microsoft.com/office/drawing/2014/main" id="{4F17F9A0-9D3C-B044-95AC-B91F125CEE58}"/>
              </a:ext>
            </a:extLst>
          </p:cNvPr>
          <p:cNvSpPr>
            <a:spLocks noGrp="1"/>
          </p:cNvSpPr>
          <p:nvPr>
            <p:ph type="title"/>
          </p:nvPr>
        </p:nvSpPr>
        <p:spPr>
          <a:xfrm>
            <a:off x="0" y="0"/>
            <a:ext cx="9143999" cy="1295400"/>
          </a:xfrm>
        </p:spPr>
        <p:txBody>
          <a:bodyPr>
            <a:normAutofit/>
          </a:bodyPr>
          <a:lstStyle/>
          <a:p>
            <a:pPr algn="ctr"/>
            <a:r>
              <a:rPr lang="en-US" sz="3200" dirty="0">
                <a:latin typeface="Franklin Gothic Book" panose="020B0503020102020204" pitchFamily="34" charset="0"/>
              </a:rPr>
              <a:t>Defense</a:t>
            </a:r>
          </a:p>
        </p:txBody>
      </p:sp>
    </p:spTree>
    <p:extLst>
      <p:ext uri="{BB962C8B-B14F-4D97-AF65-F5344CB8AC3E}">
        <p14:creationId xmlns:p14="http://schemas.microsoft.com/office/powerpoint/2010/main" val="35840667"/>
      </p:ext>
    </p:extLst>
  </p:cSld>
  <p:clrMapOvr>
    <a:masterClrMapping/>
  </p:clrMapOvr>
  <p:transition>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Content Placeholder 2"/>
          <p:cNvSpPr>
            <a:spLocks noGrp="1"/>
          </p:cNvSpPr>
          <p:nvPr>
            <p:ph type="body" idx="1"/>
          </p:nvPr>
        </p:nvSpPr>
        <p:spPr>
          <a:xfrm>
            <a:off x="167483" y="1819835"/>
            <a:ext cx="4660011" cy="4414403"/>
          </a:xfrm>
          <a:prstGeom prst="rect">
            <a:avLst/>
          </a:prstGeom>
        </p:spPr>
        <p:txBody>
          <a:bodyPr>
            <a:normAutofit/>
          </a:bodyPr>
          <a:lstStyle/>
          <a:p>
            <a:pPr marL="285750" indent="-285750">
              <a:lnSpc>
                <a:spcPct val="110000"/>
              </a:lnSpc>
              <a:buSzTx/>
              <a:buFont typeface="Wingdings" pitchFamily="2" charset="2"/>
              <a:buChar char="q"/>
              <a:defRPr sz="1848"/>
            </a:pPr>
            <a:endParaRPr lang="en-US" sz="1800" dirty="0">
              <a:solidFill>
                <a:srgbClr val="D8BF25"/>
              </a:solidFill>
            </a:endParaRPr>
          </a:p>
          <a:p>
            <a:pPr marL="384506" indent="-285750">
              <a:lnSpc>
                <a:spcPct val="110000"/>
              </a:lnSpc>
              <a:buFont typeface="Wingdings" pitchFamily="2" charset="2"/>
              <a:buChar char="q"/>
              <a:defRPr sz="1848"/>
            </a:pPr>
            <a:r>
              <a:rPr lang="en-US" sz="1800" dirty="0">
                <a:solidFill>
                  <a:schemeClr val="tx1"/>
                </a:solidFill>
              </a:rPr>
              <a:t>No weight restriction for RB/QB.</a:t>
            </a:r>
          </a:p>
          <a:p>
            <a:pPr marL="384506" indent="-285750">
              <a:lnSpc>
                <a:spcPct val="110000"/>
              </a:lnSpc>
              <a:buFont typeface="Wingdings" pitchFamily="2" charset="2"/>
              <a:buChar char="q"/>
              <a:defRPr sz="1848"/>
            </a:pPr>
            <a:endParaRPr lang="en-US" sz="1800" dirty="0">
              <a:solidFill>
                <a:schemeClr val="tx1"/>
              </a:solidFill>
            </a:endParaRPr>
          </a:p>
          <a:p>
            <a:pPr marL="384506" indent="-285750">
              <a:lnSpc>
                <a:spcPct val="110000"/>
              </a:lnSpc>
              <a:buFont typeface="Wingdings" pitchFamily="2" charset="2"/>
              <a:buChar char="q"/>
              <a:defRPr sz="1848"/>
            </a:pPr>
            <a:r>
              <a:rPr lang="en-US" sz="1800" dirty="0">
                <a:solidFill>
                  <a:schemeClr val="tx1"/>
                </a:solidFill>
              </a:rPr>
              <a:t>No helmet initiated contact. </a:t>
            </a:r>
          </a:p>
          <a:p>
            <a:pPr marL="384506" indent="-285750">
              <a:lnSpc>
                <a:spcPct val="110000"/>
              </a:lnSpc>
              <a:buFont typeface="Wingdings" pitchFamily="2" charset="2"/>
              <a:buChar char="q"/>
              <a:defRPr sz="1848"/>
            </a:pPr>
            <a:endParaRPr lang="en-US" sz="1800" dirty="0">
              <a:solidFill>
                <a:schemeClr val="tx1"/>
              </a:solidFill>
            </a:endParaRPr>
          </a:p>
          <a:p>
            <a:pPr marL="384506" indent="-285750">
              <a:lnSpc>
                <a:spcPct val="110000"/>
              </a:lnSpc>
              <a:buFont typeface="Wingdings" pitchFamily="2" charset="2"/>
              <a:buChar char="q"/>
              <a:defRPr sz="1848"/>
            </a:pPr>
            <a:r>
              <a:rPr lang="en-US" sz="1800" dirty="0">
                <a:solidFill>
                  <a:schemeClr val="tx1"/>
                </a:solidFill>
              </a:rPr>
              <a:t>No blocking below the waist.</a:t>
            </a:r>
          </a:p>
          <a:p>
            <a:pPr marL="513527" indent="-414771">
              <a:lnSpc>
                <a:spcPct val="110000"/>
              </a:lnSpc>
              <a:buFont typeface="Wingdings" pitchFamily="2" charset="2"/>
              <a:buChar char="q"/>
              <a:defRPr sz="1848"/>
            </a:pPr>
            <a:endParaRPr lang="en-US" sz="1800" dirty="0">
              <a:solidFill>
                <a:srgbClr val="D8BF25"/>
              </a:solidFill>
            </a:endParaRPr>
          </a:p>
          <a:p>
            <a:pPr marL="513527" indent="-414771">
              <a:lnSpc>
                <a:spcPct val="110000"/>
              </a:lnSpc>
              <a:buFont typeface="Wingdings" pitchFamily="2" charset="2"/>
              <a:buChar char="q"/>
              <a:defRPr sz="1848"/>
            </a:pPr>
            <a:endParaRPr lang="en-US" sz="1800" dirty="0">
              <a:solidFill>
                <a:srgbClr val="D8BF25"/>
              </a:solidFill>
            </a:endParaRPr>
          </a:p>
          <a:p>
            <a:pPr marL="384506" indent="-285750">
              <a:lnSpc>
                <a:spcPct val="110000"/>
              </a:lnSpc>
              <a:buFont typeface="Wingdings" pitchFamily="2" charset="2"/>
              <a:buChar char="q"/>
              <a:defRPr sz="1848"/>
            </a:pPr>
            <a:endParaRPr lang="en-US" sz="1800" dirty="0">
              <a:solidFill>
                <a:srgbClr val="D8BF25"/>
              </a:solidFill>
            </a:endParaRPr>
          </a:p>
        </p:txBody>
      </p:sp>
      <p:sp>
        <p:nvSpPr>
          <p:cNvPr id="7" name="Title 1">
            <a:extLst>
              <a:ext uri="{FF2B5EF4-FFF2-40B4-BE49-F238E27FC236}">
                <a16:creationId xmlns:a16="http://schemas.microsoft.com/office/drawing/2014/main" id="{831837B7-9707-DC48-8EE4-45C840F41F66}"/>
              </a:ext>
            </a:extLst>
          </p:cNvPr>
          <p:cNvSpPr>
            <a:spLocks noGrp="1"/>
          </p:cNvSpPr>
          <p:nvPr>
            <p:ph type="title"/>
          </p:nvPr>
        </p:nvSpPr>
        <p:spPr>
          <a:xfrm>
            <a:off x="0" y="0"/>
            <a:ext cx="9143999" cy="1295400"/>
          </a:xfrm>
        </p:spPr>
        <p:txBody>
          <a:bodyPr>
            <a:normAutofit/>
          </a:bodyPr>
          <a:lstStyle/>
          <a:p>
            <a:pPr algn="ctr"/>
            <a:r>
              <a:rPr lang="en-US" sz="3200" dirty="0">
                <a:latin typeface="Franklin Gothic Book" panose="020B0503020102020204" pitchFamily="34" charset="0"/>
              </a:rPr>
              <a:t>Offense</a:t>
            </a:r>
          </a:p>
        </p:txBody>
      </p:sp>
      <p:pic>
        <p:nvPicPr>
          <p:cNvPr id="5" name="Picture 4">
            <a:extLst>
              <a:ext uri="{FF2B5EF4-FFF2-40B4-BE49-F238E27FC236}">
                <a16:creationId xmlns:a16="http://schemas.microsoft.com/office/drawing/2014/main" id="{78D0DE38-F72E-C944-A12E-1C8EF9F1E0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30667" y="1221798"/>
            <a:ext cx="4507165" cy="4414403"/>
          </a:xfrm>
          <a:prstGeom prst="rect">
            <a:avLst/>
          </a:prstGeom>
        </p:spPr>
      </p:pic>
    </p:spTree>
    <p:extLst>
      <p:ext uri="{BB962C8B-B14F-4D97-AF65-F5344CB8AC3E}">
        <p14:creationId xmlns:p14="http://schemas.microsoft.com/office/powerpoint/2010/main" val="1634630270"/>
      </p:ext>
    </p:extLst>
  </p:cSld>
  <p:clrMapOvr>
    <a:masterClrMapping/>
  </p:clrMapOvr>
  <p:transition>
    <p:cut/>
  </p:transition>
</p:sld>
</file>

<file path=ppt/theme/theme1.xml><?xml version="1.0" encoding="utf-8"?>
<a:theme xmlns:a="http://schemas.openxmlformats.org/drawingml/2006/main" name="Apex">
  <a:themeElements>
    <a:clrScheme name="Apex">
      <a:dk1>
        <a:srgbClr val="000000"/>
      </a:dk1>
      <a:lt1>
        <a:srgbClr val="FFFFFF"/>
      </a:lt1>
      <a:dk2>
        <a:srgbClr val="A7A7A7"/>
      </a:dk2>
      <a:lt2>
        <a:srgbClr val="535353"/>
      </a:lt2>
      <a:accent1>
        <a:srgbClr val="CEB966"/>
      </a:accent1>
      <a:accent2>
        <a:srgbClr val="9CB084"/>
      </a:accent2>
      <a:accent3>
        <a:srgbClr val="6BB1C9"/>
      </a:accent3>
      <a:accent4>
        <a:srgbClr val="6585CF"/>
      </a:accent4>
      <a:accent5>
        <a:srgbClr val="7E6BC9"/>
      </a:accent5>
      <a:accent6>
        <a:srgbClr val="A379BB"/>
      </a:accent6>
      <a:hlink>
        <a:srgbClr val="0000FF"/>
      </a:hlink>
      <a:folHlink>
        <a:srgbClr val="FF00FF"/>
      </a:folHlink>
    </a:clrScheme>
    <a:fontScheme name="Apex">
      <a:majorFont>
        <a:latin typeface="Helvetica"/>
        <a:ea typeface="Helvetica"/>
        <a:cs typeface="Helvetica"/>
      </a:majorFont>
      <a:minorFont>
        <a:latin typeface="Calibri"/>
        <a:ea typeface="Calibri"/>
        <a:cs typeface="Calibri"/>
      </a:minorFont>
    </a:fontScheme>
    <a:fmtScheme name="Apex">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90500" dist="228600" dir="2700000" rotWithShape="0">
              <a:srgbClr val="000000">
                <a:alpha val="25500"/>
              </a:srgbClr>
            </a:outerShdw>
          </a:effectLst>
        </a:effectStyle>
        <a:effectStyle>
          <a:effectLst>
            <a:outerShdw blurRad="190500" dist="228600" dir="2700000" rotWithShape="0">
              <a:srgbClr val="000000">
                <a:alpha val="25500"/>
              </a:srgbClr>
            </a:outerShdw>
          </a:effectLst>
        </a:effectStyle>
        <a:effectStyle>
          <a:effectLst>
            <a:outerShdw blurRad="127000" dist="101600" dir="27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90500" dist="228600" dir="2700000" rotWithShape="0">
            <a:srgbClr val="000000">
              <a:alpha val="255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127000" dist="101600" dir="27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Apex">
  <a:themeElements>
    <a:clrScheme name="Apex">
      <a:dk1>
        <a:srgbClr val="000000"/>
      </a:dk1>
      <a:lt1>
        <a:srgbClr val="FFFFFF"/>
      </a:lt1>
      <a:dk2>
        <a:srgbClr val="A7A7A7"/>
      </a:dk2>
      <a:lt2>
        <a:srgbClr val="535353"/>
      </a:lt2>
      <a:accent1>
        <a:srgbClr val="CEB966"/>
      </a:accent1>
      <a:accent2>
        <a:srgbClr val="9CB084"/>
      </a:accent2>
      <a:accent3>
        <a:srgbClr val="6BB1C9"/>
      </a:accent3>
      <a:accent4>
        <a:srgbClr val="6585CF"/>
      </a:accent4>
      <a:accent5>
        <a:srgbClr val="7E6BC9"/>
      </a:accent5>
      <a:accent6>
        <a:srgbClr val="A379BB"/>
      </a:accent6>
      <a:hlink>
        <a:srgbClr val="0000FF"/>
      </a:hlink>
      <a:folHlink>
        <a:srgbClr val="FF00FF"/>
      </a:folHlink>
    </a:clrScheme>
    <a:fontScheme name="Apex">
      <a:majorFont>
        <a:latin typeface="Helvetica"/>
        <a:ea typeface="Helvetica"/>
        <a:cs typeface="Helvetica"/>
      </a:majorFont>
      <a:minorFont>
        <a:latin typeface="Calibri"/>
        <a:ea typeface="Calibri"/>
        <a:cs typeface="Calibri"/>
      </a:minorFont>
    </a:fontScheme>
    <a:fmtScheme name="Apex">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90500" dist="228600" dir="2700000" rotWithShape="0">
              <a:srgbClr val="000000">
                <a:alpha val="25500"/>
              </a:srgbClr>
            </a:outerShdw>
          </a:effectLst>
        </a:effectStyle>
        <a:effectStyle>
          <a:effectLst>
            <a:outerShdw blurRad="190500" dist="228600" dir="2700000" rotWithShape="0">
              <a:srgbClr val="000000">
                <a:alpha val="25500"/>
              </a:srgbClr>
            </a:outerShdw>
          </a:effectLst>
        </a:effectStyle>
        <a:effectStyle>
          <a:effectLst>
            <a:outerShdw blurRad="127000" dist="101600" dir="27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90500" dist="228600" dir="2700000" rotWithShape="0">
            <a:srgbClr val="000000">
              <a:alpha val="255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127000" dist="101600" dir="27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128707</TotalTime>
  <Words>815</Words>
  <Application>Microsoft Macintosh PowerPoint</Application>
  <PresentationFormat>On-screen Show (4:3)</PresentationFormat>
  <Paragraphs>149</Paragraphs>
  <Slides>20</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 Black</vt:lpstr>
      <vt:lpstr>Franklin Gothic Book</vt:lpstr>
      <vt:lpstr>Trebuchet MS</vt:lpstr>
      <vt:lpstr>Wingdings</vt:lpstr>
      <vt:lpstr>Wingdings 2</vt:lpstr>
      <vt:lpstr>Apex</vt:lpstr>
      <vt:lpstr>PowerPoint Presentation</vt:lpstr>
      <vt:lpstr>What issues are we addressing?</vt:lpstr>
      <vt:lpstr>PowerPoint Presentation</vt:lpstr>
      <vt:lpstr>PowerPoint Presentation</vt:lpstr>
      <vt:lpstr>The Football Progression</vt:lpstr>
      <vt:lpstr>PowerPoint Presentation</vt:lpstr>
      <vt:lpstr>PowerPoint Presentation</vt:lpstr>
      <vt:lpstr>Defense</vt:lpstr>
      <vt:lpstr>Offense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Injury Rates In TackleBar Football Orthopedic Journal of Sports Medicine</vt:lpstr>
      <vt:lpstr>Injury Rates In TackleBar Football Orthopedic Journal of Sports Medicine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dc:creator>
  <cp:lastModifiedBy>Brigid Ling</cp:lastModifiedBy>
  <cp:revision>219</cp:revision>
  <dcterms:created xsi:type="dcterms:W3CDTF">2017-03-29T15:08:47Z</dcterms:created>
  <dcterms:modified xsi:type="dcterms:W3CDTF">2019-10-07T21:21:55Z</dcterms:modified>
</cp:coreProperties>
</file>